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8"/>
  </p:notesMasterIdLst>
  <p:handoutMasterIdLst>
    <p:handoutMasterId r:id="rId69"/>
  </p:handoutMasterIdLst>
  <p:sldIdLst>
    <p:sldId id="256" r:id="rId6"/>
    <p:sldId id="257" r:id="rId7"/>
    <p:sldId id="435" r:id="rId8"/>
    <p:sldId id="315" r:id="rId9"/>
    <p:sldId id="317" r:id="rId10"/>
    <p:sldId id="474" r:id="rId11"/>
    <p:sldId id="333" r:id="rId12"/>
    <p:sldId id="382" r:id="rId13"/>
    <p:sldId id="383" r:id="rId14"/>
    <p:sldId id="430" r:id="rId15"/>
    <p:sldId id="438" r:id="rId16"/>
    <p:sldId id="439" r:id="rId17"/>
    <p:sldId id="440" r:id="rId18"/>
    <p:sldId id="441" r:id="rId19"/>
    <p:sldId id="442" r:id="rId20"/>
    <p:sldId id="485" r:id="rId21"/>
    <p:sldId id="444" r:id="rId22"/>
    <p:sldId id="486" r:id="rId23"/>
    <p:sldId id="483" r:id="rId24"/>
    <p:sldId id="484" r:id="rId25"/>
    <p:sldId id="436" r:id="rId26"/>
    <p:sldId id="507" r:id="rId27"/>
    <p:sldId id="384" r:id="rId28"/>
    <p:sldId id="367" r:id="rId29"/>
    <p:sldId id="508" r:id="rId30"/>
    <p:sldId id="370" r:id="rId31"/>
    <p:sldId id="371" r:id="rId32"/>
    <p:sldId id="499" r:id="rId33"/>
    <p:sldId id="498" r:id="rId34"/>
    <p:sldId id="494" r:id="rId35"/>
    <p:sldId id="497" r:id="rId36"/>
    <p:sldId id="460" r:id="rId37"/>
    <p:sldId id="509" r:id="rId38"/>
    <p:sldId id="510" r:id="rId39"/>
    <p:sldId id="511" r:id="rId40"/>
    <p:sldId id="491" r:id="rId41"/>
    <p:sldId id="477" r:id="rId42"/>
    <p:sldId id="478" r:id="rId43"/>
    <p:sldId id="479" r:id="rId44"/>
    <p:sldId id="480" r:id="rId45"/>
    <p:sldId id="487" r:id="rId46"/>
    <p:sldId id="488" r:id="rId47"/>
    <p:sldId id="512" r:id="rId48"/>
    <p:sldId id="502" r:id="rId49"/>
    <p:sldId id="515" r:id="rId50"/>
    <p:sldId id="516" r:id="rId51"/>
    <p:sldId id="500" r:id="rId52"/>
    <p:sldId id="505" r:id="rId53"/>
    <p:sldId id="506" r:id="rId54"/>
    <p:sldId id="389" r:id="rId55"/>
    <p:sldId id="390" r:id="rId56"/>
    <p:sldId id="391" r:id="rId57"/>
    <p:sldId id="392" r:id="rId58"/>
    <p:sldId id="393" r:id="rId59"/>
    <p:sldId id="402" r:id="rId60"/>
    <p:sldId id="396" r:id="rId61"/>
    <p:sldId id="397" r:id="rId62"/>
    <p:sldId id="513" r:id="rId63"/>
    <p:sldId id="514" r:id="rId64"/>
    <p:sldId id="299" r:id="rId65"/>
    <p:sldId id="300" r:id="rId66"/>
    <p:sldId id="301" r:id="rId6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ohn Fitzpatrick"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F18B21"/>
    <a:srgbClr val="7D868C"/>
    <a:srgbClr val="808000"/>
    <a:srgbClr val="408000"/>
    <a:srgbClr val="108001"/>
    <a:srgbClr val="CBCFD1"/>
    <a:srgbClr val="015068"/>
    <a:srgbClr val="0885AC"/>
    <a:srgbClr val="076F91"/>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37" autoAdjust="0"/>
    <p:restoredTop sz="89699" autoAdjust="0"/>
  </p:normalViewPr>
  <p:slideViewPr>
    <p:cSldViewPr snapToGrid="0">
      <p:cViewPr varScale="1">
        <p:scale>
          <a:sx n="10" d="100"/>
          <a:sy n="10" d="100"/>
        </p:scale>
        <p:origin x="-816" y="6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25272"/>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notesMaster" Target="notesMasters/notesMaster1.xml"/><Relationship Id="rId69" Type="http://schemas.openxmlformats.org/officeDocument/2006/relationships/handoutMaster" Target="handoutMasters/handout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printerSettings" Target="printerSettings/printerSettings1.bin"/><Relationship Id="rId71" Type="http://schemas.openxmlformats.org/officeDocument/2006/relationships/commentAuthors" Target="commentAuthors.xml"/><Relationship Id="rId72" Type="http://schemas.openxmlformats.org/officeDocument/2006/relationships/presProps" Target="pres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viewProps" Target="viewProps.xml"/><Relationship Id="rId74" Type="http://schemas.openxmlformats.org/officeDocument/2006/relationships/theme" Target="theme/theme1.xml"/><Relationship Id="rId75"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5-10-22T14:14:18.510" idx="1">
    <p:pos x="10495" y="704"/>
    <p:text>'node2' to 'web03'?</p:text>
  </p:cm>
</p:cmLst>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cloud</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t>public_ipv4</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E364C109-1D47-FD48-B0F3-3F876D31ED87}">
      <dgm:prSet/>
      <dgm:spPr/>
      <dgm:t>
        <a:bodyPr/>
        <a:lstStyle/>
        <a:p>
          <a:r>
            <a:rPr lang="en-US" dirty="0" smtClean="0"/>
            <a:t>…</a:t>
          </a:r>
          <a:endParaRPr lang="en-US" dirty="0"/>
        </a:p>
      </dgm:t>
    </dgm:pt>
    <dgm:pt modelId="{C567B24B-2199-F04B-AA14-A87ABC570A1F}" type="parTrans" cxnId="{4619BC8C-E70B-CF47-8469-C10B7E2E89D7}">
      <dgm:prSet/>
      <dgm:spPr/>
      <dgm:t>
        <a:bodyPr/>
        <a:lstStyle/>
        <a:p>
          <a:endParaRPr lang="en-US"/>
        </a:p>
      </dgm:t>
    </dgm:pt>
    <dgm:pt modelId="{DF48C903-0B0F-1B4B-922A-11191FF17108}" type="sibTrans" cxnId="{4619BC8C-E70B-CF47-8469-C10B7E2E89D7}">
      <dgm:prSet/>
      <dgm:spPr/>
      <dgm:t>
        <a:bodyPr/>
        <a:lstStyle/>
        <a:p>
          <a:endParaRPr lang="en-US"/>
        </a:p>
      </dgm:t>
    </dgm:pt>
    <dgm:pt modelId="{213766E7-A3DE-9D4A-B9BC-506C99941DE9}">
      <dgm:prSet/>
      <dgm:spPr/>
      <dgm:t>
        <a:bodyPr/>
        <a:lstStyle/>
        <a:p>
          <a:r>
            <a:rPr lang="en-US" dirty="0" smtClean="0"/>
            <a:t>local_ipv4</a:t>
          </a:r>
          <a:endParaRPr lang="en-US" dirty="0"/>
        </a:p>
      </dgm:t>
    </dgm:pt>
    <dgm:pt modelId="{679C478D-A9E5-6845-9448-799BF50A80AB}" type="parTrans" cxnId="{0BF1E104-0DF0-C347-9400-E22834D97A40}">
      <dgm:prSet/>
      <dgm:spPr/>
      <dgm:t>
        <a:bodyPr/>
        <a:lstStyle/>
        <a:p>
          <a:endParaRPr lang="en-US"/>
        </a:p>
      </dgm:t>
    </dgm:pt>
    <dgm:pt modelId="{BD792BE2-22F1-AA4C-8986-7755FE8C404C}" type="sibTrans" cxnId="{0BF1E104-0DF0-C347-9400-E22834D97A40}">
      <dgm:prSet/>
      <dgm:spPr/>
      <dgm:t>
        <a:bodyPr/>
        <a:lstStyle/>
        <a:p>
          <a:endParaRPr lang="en-US"/>
        </a:p>
      </dgm:t>
    </dgm:pt>
    <dgm:pt modelId="{98060AED-279F-1A41-B265-CE40A482A806}">
      <dgm:prSet/>
      <dgm:spPr/>
      <dgm:t>
        <a:bodyPr/>
        <a:lstStyle/>
        <a:p>
          <a:r>
            <a:rPr lang="en-US" dirty="0" err="1" smtClean="0"/>
            <a:t>public_hostname</a:t>
          </a:r>
          <a:endParaRPr lang="en-US" dirty="0"/>
        </a:p>
      </dgm:t>
    </dgm:pt>
    <dgm:pt modelId="{E17F7464-DCEB-AF41-950B-9D1D1BFFB3A7}" type="parTrans" cxnId="{555FA2BF-6EEC-5340-B18E-787C1D0F7935}">
      <dgm:prSet/>
      <dgm:spPr/>
      <dgm:t>
        <a:bodyPr/>
        <a:lstStyle/>
        <a:p>
          <a:endParaRPr lang="en-US"/>
        </a:p>
      </dgm:t>
    </dgm:pt>
    <dgm:pt modelId="{6072BA6E-AC4F-E743-AC1D-200E02EACB7F}" type="sibTrans" cxnId="{555FA2BF-6EEC-5340-B18E-787C1D0F7935}">
      <dgm:prSet/>
      <dgm:spPr/>
      <dgm:t>
        <a:bodyPr/>
        <a:lstStyle/>
        <a:p>
          <a:endParaRPr lang="en-US"/>
        </a:p>
      </dgm:t>
    </dgm:pt>
    <dgm:pt modelId="{27E10934-27BD-0B42-863B-5AFFD649A86A}">
      <dgm:prSet/>
      <dgm:spPr/>
      <dgm:t>
        <a:bodyPr/>
        <a:lstStyle/>
        <a:p>
          <a:r>
            <a:rPr lang="en-US" dirty="0" err="1" smtClean="0"/>
            <a:t>local_hostname</a:t>
          </a:r>
          <a:endParaRPr lang="en-US" dirty="0"/>
        </a:p>
      </dgm:t>
    </dgm:pt>
    <dgm:pt modelId="{7C4131EF-181C-8C4D-BB1B-4AFABE93B00C}" type="parTrans" cxnId="{68386C96-2D43-B140-A8EF-23AA9ABAE18B}">
      <dgm:prSet/>
      <dgm:spPr/>
      <dgm:t>
        <a:bodyPr/>
        <a:lstStyle/>
        <a:p>
          <a:endParaRPr lang="en-US"/>
        </a:p>
      </dgm:t>
    </dgm:pt>
    <dgm:pt modelId="{1E999709-09CE-6146-89DD-B6ED484C19D4}" type="sibTrans" cxnId="{68386C96-2D43-B140-A8EF-23AA9ABAE18B}">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26"/>
      <dgm:spPr/>
    </dgm:pt>
    <dgm:pt modelId="{97681BB6-FB53-B940-AE01-EABFD1280AAE}" type="pres">
      <dgm:prSet presAssocID="{A9B3F6A5-C6D1-254C-BD35-1FAB4569ADFA}" presName="bottomArc1" presStyleLbl="parChTrans1D1" presStyleIdx="1" presStyleCnt="26"/>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26"/>
      <dgm:spPr/>
    </dgm:pt>
    <dgm:pt modelId="{E1FC29C1-E80E-214D-BD6C-5AD13CFE5633}" type="pres">
      <dgm:prSet presAssocID="{1F264E59-6640-F24A-A9A5-AE6102944451}" presName="bottomArc2" presStyleLbl="parChTrans1D1" presStyleIdx="3" presStyleCnt="26"/>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26"/>
      <dgm:spPr/>
    </dgm:pt>
    <dgm:pt modelId="{B61017B7-CC38-E44F-8EC2-7442FCA629E8}" type="pres">
      <dgm:prSet presAssocID="{51B08561-6DC4-1241-9670-0F3CAB408282}" presName="bottomArc2" presStyleLbl="parChTrans1D1" presStyleIdx="5" presStyleCnt="26"/>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26"/>
      <dgm:spPr/>
    </dgm:pt>
    <dgm:pt modelId="{1A7170AA-F5BC-D94A-BA92-7E413503321A}" type="pres">
      <dgm:prSet presAssocID="{D44B9CD4-94DF-B64E-820E-95E84117F9D4}" presName="bottomArc2" presStyleLbl="parChTrans1D1" presStyleIdx="7" presStyleCnt="26"/>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6"/>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26"/>
      <dgm:spPr/>
    </dgm:pt>
    <dgm:pt modelId="{918013B7-1D24-044A-B869-966EE8EB7807}" type="pres">
      <dgm:prSet presAssocID="{64903026-723B-164B-9176-ABC25F3A9F67}" presName="bottomArc2" presStyleLbl="parChTrans1D1" presStyleIdx="9" presStyleCnt="26"/>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1DC712AC-B8DE-5241-96D2-D2D7BFB901BB}" type="pres">
      <dgm:prSet presAssocID="{679C478D-A9E5-6845-9448-799BF50A80AB}" presName="Name28" presStyleLbl="parChTrans1D3" presStyleIdx="1" presStyleCnt="6"/>
      <dgm:spPr/>
      <dgm:t>
        <a:bodyPr/>
        <a:lstStyle/>
        <a:p>
          <a:endParaRPr lang="en-US"/>
        </a:p>
      </dgm:t>
    </dgm:pt>
    <dgm:pt modelId="{AECEE4CF-9192-894B-976A-9D455E1922A5}" type="pres">
      <dgm:prSet presAssocID="{213766E7-A3DE-9D4A-B9BC-506C99941DE9}" presName="hierRoot2" presStyleCnt="0">
        <dgm:presLayoutVars>
          <dgm:hierBranch val="init"/>
        </dgm:presLayoutVars>
      </dgm:prSet>
      <dgm:spPr/>
    </dgm:pt>
    <dgm:pt modelId="{0348A5F8-B2DB-CD42-929D-EE3201995001}" type="pres">
      <dgm:prSet presAssocID="{213766E7-A3DE-9D4A-B9BC-506C99941DE9}" presName="rootComposite2" presStyleCnt="0"/>
      <dgm:spPr/>
    </dgm:pt>
    <dgm:pt modelId="{189ABE52-627E-3541-9DBD-7D72C50D5AFF}" type="pres">
      <dgm:prSet presAssocID="{213766E7-A3DE-9D4A-B9BC-506C99941DE9}" presName="rootText2" presStyleLbl="alignAcc1" presStyleIdx="0" presStyleCnt="0">
        <dgm:presLayoutVars>
          <dgm:chPref val="3"/>
        </dgm:presLayoutVars>
      </dgm:prSet>
      <dgm:spPr/>
      <dgm:t>
        <a:bodyPr/>
        <a:lstStyle/>
        <a:p>
          <a:endParaRPr lang="en-US"/>
        </a:p>
      </dgm:t>
    </dgm:pt>
    <dgm:pt modelId="{DC68BFBB-CFBB-0848-8314-817F51560838}" type="pres">
      <dgm:prSet presAssocID="{213766E7-A3DE-9D4A-B9BC-506C99941DE9}" presName="topArc2" presStyleLbl="parChTrans1D1" presStyleIdx="10" presStyleCnt="26"/>
      <dgm:spPr/>
    </dgm:pt>
    <dgm:pt modelId="{BC87B1F0-7769-6647-8FFE-7B71E42DCD62}" type="pres">
      <dgm:prSet presAssocID="{213766E7-A3DE-9D4A-B9BC-506C99941DE9}" presName="bottomArc2" presStyleLbl="parChTrans1D1" presStyleIdx="11" presStyleCnt="26"/>
      <dgm:spPr/>
    </dgm:pt>
    <dgm:pt modelId="{5279A881-54CF-EF40-A5D4-721889B6905E}" type="pres">
      <dgm:prSet presAssocID="{213766E7-A3DE-9D4A-B9BC-506C99941DE9}" presName="topConnNode2" presStyleLbl="node3" presStyleIdx="0" presStyleCnt="0"/>
      <dgm:spPr/>
      <dgm:t>
        <a:bodyPr/>
        <a:lstStyle/>
        <a:p>
          <a:endParaRPr lang="en-US"/>
        </a:p>
      </dgm:t>
    </dgm:pt>
    <dgm:pt modelId="{B8E7BB4D-2749-5043-A7D9-8C65D2561658}" type="pres">
      <dgm:prSet presAssocID="{213766E7-A3DE-9D4A-B9BC-506C99941DE9}" presName="hierChild4" presStyleCnt="0"/>
      <dgm:spPr/>
    </dgm:pt>
    <dgm:pt modelId="{6E06DC69-2F2E-654A-949D-E28880238479}" type="pres">
      <dgm:prSet presAssocID="{213766E7-A3DE-9D4A-B9BC-506C99941DE9}" presName="hierChild5" presStyleCnt="0"/>
      <dgm:spPr/>
    </dgm:pt>
    <dgm:pt modelId="{722AD7B6-9400-1842-9874-E05501E4063F}" type="pres">
      <dgm:prSet presAssocID="{E17F7464-DCEB-AF41-950B-9D1D1BFFB3A7}" presName="Name28" presStyleLbl="parChTrans1D3" presStyleIdx="2" presStyleCnt="6"/>
      <dgm:spPr/>
      <dgm:t>
        <a:bodyPr/>
        <a:lstStyle/>
        <a:p>
          <a:endParaRPr lang="en-US"/>
        </a:p>
      </dgm:t>
    </dgm:pt>
    <dgm:pt modelId="{A19201F9-4F44-104D-883B-CE56E26A9B7D}" type="pres">
      <dgm:prSet presAssocID="{98060AED-279F-1A41-B265-CE40A482A806}" presName="hierRoot2" presStyleCnt="0">
        <dgm:presLayoutVars>
          <dgm:hierBranch val="init"/>
        </dgm:presLayoutVars>
      </dgm:prSet>
      <dgm:spPr/>
    </dgm:pt>
    <dgm:pt modelId="{5CED4150-FEBD-484D-8EAA-2A43FED3F02B}" type="pres">
      <dgm:prSet presAssocID="{98060AED-279F-1A41-B265-CE40A482A806}" presName="rootComposite2" presStyleCnt="0"/>
      <dgm:spPr/>
    </dgm:pt>
    <dgm:pt modelId="{E9D17058-D009-5C49-8EF9-EFAB586269A2}" type="pres">
      <dgm:prSet presAssocID="{98060AED-279F-1A41-B265-CE40A482A806}" presName="rootText2" presStyleLbl="alignAcc1" presStyleIdx="0" presStyleCnt="0">
        <dgm:presLayoutVars>
          <dgm:chPref val="3"/>
        </dgm:presLayoutVars>
      </dgm:prSet>
      <dgm:spPr/>
      <dgm:t>
        <a:bodyPr/>
        <a:lstStyle/>
        <a:p>
          <a:endParaRPr lang="en-US"/>
        </a:p>
      </dgm:t>
    </dgm:pt>
    <dgm:pt modelId="{542518DF-BADD-4849-B165-CA442662A344}" type="pres">
      <dgm:prSet presAssocID="{98060AED-279F-1A41-B265-CE40A482A806}" presName="topArc2" presStyleLbl="parChTrans1D1" presStyleIdx="12" presStyleCnt="26"/>
      <dgm:spPr/>
    </dgm:pt>
    <dgm:pt modelId="{96F40B29-3981-2342-BB2A-FA38D7E7B2B6}" type="pres">
      <dgm:prSet presAssocID="{98060AED-279F-1A41-B265-CE40A482A806}" presName="bottomArc2" presStyleLbl="parChTrans1D1" presStyleIdx="13" presStyleCnt="26"/>
      <dgm:spPr/>
    </dgm:pt>
    <dgm:pt modelId="{381FB8E3-E29C-E342-8681-ED5E9522B068}" type="pres">
      <dgm:prSet presAssocID="{98060AED-279F-1A41-B265-CE40A482A806}" presName="topConnNode2" presStyleLbl="node3" presStyleIdx="0" presStyleCnt="0"/>
      <dgm:spPr/>
      <dgm:t>
        <a:bodyPr/>
        <a:lstStyle/>
        <a:p>
          <a:endParaRPr lang="en-US"/>
        </a:p>
      </dgm:t>
    </dgm:pt>
    <dgm:pt modelId="{212EC2D4-9839-0A42-8E2E-9B2A4057C259}" type="pres">
      <dgm:prSet presAssocID="{98060AED-279F-1A41-B265-CE40A482A806}" presName="hierChild4" presStyleCnt="0"/>
      <dgm:spPr/>
    </dgm:pt>
    <dgm:pt modelId="{FF595432-0702-5944-B46A-7F5DA17041FD}" type="pres">
      <dgm:prSet presAssocID="{98060AED-279F-1A41-B265-CE40A482A806}" presName="hierChild5" presStyleCnt="0"/>
      <dgm:spPr/>
    </dgm:pt>
    <dgm:pt modelId="{9BA2207A-8553-8A45-81A8-77A4A411237B}" type="pres">
      <dgm:prSet presAssocID="{7C4131EF-181C-8C4D-BB1B-4AFABE93B00C}" presName="Name28" presStyleLbl="parChTrans1D3" presStyleIdx="3" presStyleCnt="6"/>
      <dgm:spPr/>
      <dgm:t>
        <a:bodyPr/>
        <a:lstStyle/>
        <a:p>
          <a:endParaRPr lang="en-US"/>
        </a:p>
      </dgm:t>
    </dgm:pt>
    <dgm:pt modelId="{EC0A0FB3-DAD8-8D47-9B6F-BC3E84E20FF6}" type="pres">
      <dgm:prSet presAssocID="{27E10934-27BD-0B42-863B-5AFFD649A86A}" presName="hierRoot2" presStyleCnt="0">
        <dgm:presLayoutVars>
          <dgm:hierBranch val="init"/>
        </dgm:presLayoutVars>
      </dgm:prSet>
      <dgm:spPr/>
    </dgm:pt>
    <dgm:pt modelId="{DA801D52-8CF8-294D-9768-86D78EAA245E}" type="pres">
      <dgm:prSet presAssocID="{27E10934-27BD-0B42-863B-5AFFD649A86A}" presName="rootComposite2" presStyleCnt="0"/>
      <dgm:spPr/>
    </dgm:pt>
    <dgm:pt modelId="{64E6FC43-1950-A749-818C-AABE9452B572}" type="pres">
      <dgm:prSet presAssocID="{27E10934-27BD-0B42-863B-5AFFD649A86A}" presName="rootText2" presStyleLbl="alignAcc1" presStyleIdx="0" presStyleCnt="0">
        <dgm:presLayoutVars>
          <dgm:chPref val="3"/>
        </dgm:presLayoutVars>
      </dgm:prSet>
      <dgm:spPr/>
      <dgm:t>
        <a:bodyPr/>
        <a:lstStyle/>
        <a:p>
          <a:endParaRPr lang="en-US"/>
        </a:p>
      </dgm:t>
    </dgm:pt>
    <dgm:pt modelId="{FC1A8EF0-7F23-CA4D-AE66-E3D914EA845D}" type="pres">
      <dgm:prSet presAssocID="{27E10934-27BD-0B42-863B-5AFFD649A86A}" presName="topArc2" presStyleLbl="parChTrans1D1" presStyleIdx="14" presStyleCnt="26"/>
      <dgm:spPr/>
    </dgm:pt>
    <dgm:pt modelId="{3D70191F-9713-F24E-B3DD-605BC208B4DB}" type="pres">
      <dgm:prSet presAssocID="{27E10934-27BD-0B42-863B-5AFFD649A86A}" presName="bottomArc2" presStyleLbl="parChTrans1D1" presStyleIdx="15" presStyleCnt="26"/>
      <dgm:spPr/>
    </dgm:pt>
    <dgm:pt modelId="{AA21C29D-BD0F-804C-9066-D18BEC1A880F}" type="pres">
      <dgm:prSet presAssocID="{27E10934-27BD-0B42-863B-5AFFD649A86A}" presName="topConnNode2" presStyleLbl="node3" presStyleIdx="0" presStyleCnt="0"/>
      <dgm:spPr/>
      <dgm:t>
        <a:bodyPr/>
        <a:lstStyle/>
        <a:p>
          <a:endParaRPr lang="en-US"/>
        </a:p>
      </dgm:t>
    </dgm:pt>
    <dgm:pt modelId="{4367EACD-28CE-1942-A1A7-8D5BCA28C989}" type="pres">
      <dgm:prSet presAssocID="{27E10934-27BD-0B42-863B-5AFFD649A86A}" presName="hierChild4" presStyleCnt="0"/>
      <dgm:spPr/>
    </dgm:pt>
    <dgm:pt modelId="{650A7F53-F88B-2C42-BF8D-45E5BDEA63D1}" type="pres">
      <dgm:prSet presAssocID="{27E10934-27BD-0B42-863B-5AFFD649A86A}" presName="hierChild5" presStyleCnt="0"/>
      <dgm:spPr/>
    </dgm:pt>
    <dgm:pt modelId="{D65E30B5-FFB1-4F4B-B004-EDBCAAFB4D16}" type="pres">
      <dgm:prSet presAssocID="{C567B24B-2199-F04B-AA14-A87ABC570A1F}" presName="Name28" presStyleLbl="parChTrans1D3" presStyleIdx="4" presStyleCnt="6"/>
      <dgm:spPr/>
      <dgm:t>
        <a:bodyPr/>
        <a:lstStyle/>
        <a:p>
          <a:endParaRPr lang="en-US"/>
        </a:p>
      </dgm:t>
    </dgm:pt>
    <dgm:pt modelId="{7362B5EB-1006-8646-9F08-9715AECE8852}" type="pres">
      <dgm:prSet presAssocID="{E364C109-1D47-FD48-B0F3-3F876D31ED87}" presName="hierRoot2" presStyleCnt="0">
        <dgm:presLayoutVars>
          <dgm:hierBranch val="init"/>
        </dgm:presLayoutVars>
      </dgm:prSet>
      <dgm:spPr/>
    </dgm:pt>
    <dgm:pt modelId="{3B7C23C6-10D2-0C4E-8BF8-EFBA676D7DD1}" type="pres">
      <dgm:prSet presAssocID="{E364C109-1D47-FD48-B0F3-3F876D31ED87}" presName="rootComposite2" presStyleCnt="0"/>
      <dgm:spPr/>
    </dgm:pt>
    <dgm:pt modelId="{84A46620-0FA7-4144-B767-472D4A0AEACD}" type="pres">
      <dgm:prSet presAssocID="{E364C109-1D47-FD48-B0F3-3F876D31ED87}" presName="rootText2" presStyleLbl="alignAcc1" presStyleIdx="0" presStyleCnt="0">
        <dgm:presLayoutVars>
          <dgm:chPref val="3"/>
        </dgm:presLayoutVars>
      </dgm:prSet>
      <dgm:spPr/>
      <dgm:t>
        <a:bodyPr/>
        <a:lstStyle/>
        <a:p>
          <a:endParaRPr lang="en-US"/>
        </a:p>
      </dgm:t>
    </dgm:pt>
    <dgm:pt modelId="{D0AE57B9-ABD7-224B-9F9E-64B67E411476}" type="pres">
      <dgm:prSet presAssocID="{E364C109-1D47-FD48-B0F3-3F876D31ED87}" presName="topArc2" presStyleLbl="parChTrans1D1" presStyleIdx="16" presStyleCnt="26"/>
      <dgm:spPr/>
    </dgm:pt>
    <dgm:pt modelId="{60E4E023-17B7-8E40-B08D-C110A6903776}" type="pres">
      <dgm:prSet presAssocID="{E364C109-1D47-FD48-B0F3-3F876D31ED87}" presName="bottomArc2" presStyleLbl="parChTrans1D1" presStyleIdx="17" presStyleCnt="26"/>
      <dgm:spPr/>
    </dgm:pt>
    <dgm:pt modelId="{AB6E6D30-673B-0648-8301-3DD978A6CB39}" type="pres">
      <dgm:prSet presAssocID="{E364C109-1D47-FD48-B0F3-3F876D31ED87}" presName="topConnNode2" presStyleLbl="node3" presStyleIdx="0" presStyleCnt="0"/>
      <dgm:spPr/>
      <dgm:t>
        <a:bodyPr/>
        <a:lstStyle/>
        <a:p>
          <a:endParaRPr lang="en-US"/>
        </a:p>
      </dgm:t>
    </dgm:pt>
    <dgm:pt modelId="{82FD9E16-605A-F541-BEAE-5A3B77EB788D}" type="pres">
      <dgm:prSet presAssocID="{E364C109-1D47-FD48-B0F3-3F876D31ED87}" presName="hierChild4" presStyleCnt="0"/>
      <dgm:spPr/>
    </dgm:pt>
    <dgm:pt modelId="{DD6EB7E7-BF9A-A24D-B9EF-86534E9C1E9A}" type="pres">
      <dgm:prSet presAssocID="{E364C109-1D47-FD48-B0F3-3F876D31ED8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8" presStyleCnt="26"/>
      <dgm:spPr/>
    </dgm:pt>
    <dgm:pt modelId="{80D6CEEA-0B76-5246-A4B8-C94A86E47F03}" type="pres">
      <dgm:prSet presAssocID="{067644FF-A968-EB4A-A816-03D30CF9A0C0}" presName="bottomArc2" presStyleLbl="parChTrans1D1" presStyleIdx="19" presStyleCnt="26"/>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5" presStyleCnt="6"/>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20" presStyleCnt="26"/>
      <dgm:spPr/>
    </dgm:pt>
    <dgm:pt modelId="{1C426711-9729-3E46-B42D-7809147B8BC6}" type="pres">
      <dgm:prSet presAssocID="{88C386A5-A841-EA42-A28F-B66650749E27}" presName="bottomArc2" presStyleLbl="parChTrans1D1" presStyleIdx="21" presStyleCnt="26"/>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22" presStyleCnt="26"/>
      <dgm:spPr/>
    </dgm:pt>
    <dgm:pt modelId="{9DE48F64-63EE-6C41-98AA-261C1CF4B2A3}" type="pres">
      <dgm:prSet presAssocID="{70AA8A8F-8FED-4149-A295-9D1BA95DDC9B}" presName="bottomArc2" presStyleLbl="parChTrans1D1" presStyleIdx="23" presStyleCnt="26"/>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24" presStyleCnt="26"/>
      <dgm:spPr/>
    </dgm:pt>
    <dgm:pt modelId="{CF545830-93F8-5145-AD78-E586A0D86EC8}" type="pres">
      <dgm:prSet presAssocID="{26682DDB-D0AF-AC40-89FC-33DDA6C5852B}" presName="bottomArc2" presStyleLbl="parChTrans1D1" presStyleIdx="25" presStyleCnt="26"/>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5E16B80A-D51F-C04D-9D1F-D6186ED3ECDB}" type="presOf" srcId="{70AA8A8F-8FED-4149-A295-9D1BA95DDC9B}" destId="{192B681F-91C4-AF4E-B79D-C7793AA9A6E3}" srcOrd="0" destOrd="0" presId="urn:microsoft.com/office/officeart/2008/layout/HalfCircleOrganizationChart"/>
    <dgm:cxn modelId="{9B6A710A-21B4-C14F-9DA4-025E3C28B8FC}" type="presOf" srcId="{067644FF-A968-EB4A-A816-03D30CF9A0C0}" destId="{172ADABA-4E50-1C40-9B0C-7335204F503D}"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E7974539-EDFC-2141-963F-96565C8A72AE}" type="presOf" srcId="{27E10934-27BD-0B42-863B-5AFFD649A86A}" destId="{AA21C29D-BD0F-804C-9066-D18BEC1A880F}" srcOrd="1" destOrd="0" presId="urn:microsoft.com/office/officeart/2008/layout/HalfCircleOrganizationChart"/>
    <dgm:cxn modelId="{7E1934FD-BB57-F340-A74F-AFD18CD095DA}" type="presOf" srcId="{51B08561-6DC4-1241-9670-0F3CAB408282}" destId="{300B6A78-0C3A-5B4E-AD2F-93B97DA2F56C}" srcOrd="1" destOrd="0" presId="urn:microsoft.com/office/officeart/2008/layout/HalfCircleOrganizationChart"/>
    <dgm:cxn modelId="{63BDE36C-389F-1C4A-A3E4-7B48DDCF670C}" type="presOf" srcId="{E364C109-1D47-FD48-B0F3-3F876D31ED87}" destId="{84A46620-0FA7-4144-B767-472D4A0AEAC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C249A675-3B3E-5C49-8972-D4A8605A0E82}" type="presOf" srcId="{6B08ED09-B874-D74A-BDB7-F1763A20BFC0}" destId="{45E80E85-8B2F-BE4A-86BC-2DD7EF816D17}" srcOrd="0"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A3A244FD-F2DC-5447-B892-39AA2139A67B}" type="presOf" srcId="{F50AD94D-85E6-4C44-8AED-FC86928A67E0}" destId="{2CFFCB8D-9475-BD4B-9887-384F29646124}" srcOrd="0" destOrd="0" presId="urn:microsoft.com/office/officeart/2008/layout/HalfCircleOrganizationChart"/>
    <dgm:cxn modelId="{877E820C-3021-4E4A-B8B3-1CC068DAF57E}" type="presOf" srcId="{DCFC437A-325F-8D45-B683-EDC55DEB4733}" destId="{D68DF7B4-8542-9446-818C-59947218F8B5}" srcOrd="0" destOrd="0" presId="urn:microsoft.com/office/officeart/2008/layout/HalfCircleOrganizationChart"/>
    <dgm:cxn modelId="{1B290897-B33B-E44D-BB1A-410F34E0986C}" type="presOf" srcId="{921F844B-8BCA-BD4D-9EE2-1D1536B58524}" destId="{D41A28FF-9D7C-E049-9F81-95EBF4E366AF}" srcOrd="0" destOrd="0" presId="urn:microsoft.com/office/officeart/2008/layout/HalfCircleOrganizationChart"/>
    <dgm:cxn modelId="{79393200-778F-C941-8725-0603BC46B065}" type="presOf" srcId="{1F264E59-6640-F24A-A9A5-AE6102944451}" destId="{1EBC3FE8-4A6F-7442-9129-150F8118DDEA}" srcOrd="0" destOrd="0" presId="urn:microsoft.com/office/officeart/2008/layout/HalfCircleOrganizationChart"/>
    <dgm:cxn modelId="{4619BC8C-E70B-CF47-8469-C10B7E2E89D7}" srcId="{D44B9CD4-94DF-B64E-820E-95E84117F9D4}" destId="{E364C109-1D47-FD48-B0F3-3F876D31ED87}" srcOrd="4" destOrd="0" parTransId="{C567B24B-2199-F04B-AA14-A87ABC570A1F}" sibTransId="{DF48C903-0B0F-1B4B-922A-11191FF17108}"/>
    <dgm:cxn modelId="{D9DC22A7-2DBF-3647-9CB2-7A0AA55E41D5}" type="presOf" srcId="{98060AED-279F-1A41-B265-CE40A482A806}" destId="{E9D17058-D009-5C49-8EF9-EFAB586269A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EC57B20E-7B7F-4B4E-A0DD-5A763A91FA57}" type="presOf" srcId="{067644FF-A968-EB4A-A816-03D30CF9A0C0}" destId="{0247B166-BC53-1542-AD63-412179EA14B5}" srcOrd="1" destOrd="0" presId="urn:microsoft.com/office/officeart/2008/layout/HalfCircleOrganizationChart"/>
    <dgm:cxn modelId="{2832F3E5-BF6C-3E45-95D3-003755D69319}" type="presOf" srcId="{88C386A5-A841-EA42-A28F-B66650749E27}" destId="{28A1E2BE-67B5-094C-9E05-96B9C0F2F552}" srcOrd="1" destOrd="0" presId="urn:microsoft.com/office/officeart/2008/layout/HalfCircleOrganizationChart"/>
    <dgm:cxn modelId="{ABC0F9A9-3980-F745-B10A-69C4D337A682}" type="presOf" srcId="{D44B9CD4-94DF-B64E-820E-95E84117F9D4}" destId="{A5E4020B-49DD-1B4E-B673-EB8226EE3720}" srcOrd="0" destOrd="0" presId="urn:microsoft.com/office/officeart/2008/layout/HalfCircleOrganizationChart"/>
    <dgm:cxn modelId="{A64A4644-BD5F-B144-8FB3-1B768960564D}" type="presOf" srcId="{88C386A5-A841-EA42-A28F-B66650749E27}" destId="{79FA37EA-7521-1F4C-A399-95F223771CD3}" srcOrd="0" destOrd="0" presId="urn:microsoft.com/office/officeart/2008/layout/HalfCircleOrganizationChart"/>
    <dgm:cxn modelId="{5143756F-9E91-A648-BA95-5FCFAA156DF5}" type="presOf" srcId="{26682DDB-D0AF-AC40-89FC-33DDA6C5852B}" destId="{79B657D3-E685-EE40-84FD-F5F87664B2D8}" srcOrd="0" destOrd="0" presId="urn:microsoft.com/office/officeart/2008/layout/HalfCircleOrganizationChart"/>
    <dgm:cxn modelId="{43FB656C-B50C-C14C-9397-53F65CDC3352}" type="presOf" srcId="{E364C109-1D47-FD48-B0F3-3F876D31ED87}" destId="{AB6E6D30-673B-0648-8301-3DD978A6CB39}"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4EEE0656-A4BC-254A-8411-1757EA8AA43F}" srcId="{DCFC437A-325F-8D45-B683-EDC55DEB4733}" destId="{A9B3F6A5-C6D1-254C-BD35-1FAB4569ADFA}" srcOrd="0" destOrd="0" parTransId="{5CBD8DF2-8DE8-014A-A4B0-D1F42882B973}" sibTransId="{C81387DC-A3CF-6C48-9904-F7933680B0E5}"/>
    <dgm:cxn modelId="{615DC2AB-DCA3-884D-9783-A357957A3CE9}" type="presOf" srcId="{64903026-723B-164B-9176-ABC25F3A9F67}" destId="{9428AB28-41E6-0A48-8820-157994D9D30C}" srcOrd="1" destOrd="0" presId="urn:microsoft.com/office/officeart/2008/layout/HalfCircleOrganizationChart"/>
    <dgm:cxn modelId="{23A5A33F-F66F-D743-A553-C143B48A205F}" type="presOf" srcId="{FE220F8D-0FE8-584E-8BDB-3775E18D3728}" destId="{5D310A1C-7E93-E14A-9F38-9F4BFDD11134}" srcOrd="0" destOrd="0" presId="urn:microsoft.com/office/officeart/2008/layout/HalfCircleOrganizationChart"/>
    <dgm:cxn modelId="{05A88F25-0A7E-0543-A679-62B204EC7FAB}"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287D0BD-4CCD-D741-BEA8-8F441B59A4D3}" srcId="{A9B3F6A5-C6D1-254C-BD35-1FAB4569ADFA}" destId="{D44B9CD4-94DF-B64E-820E-95E84117F9D4}" srcOrd="2" destOrd="0" parTransId="{921F844B-8BCA-BD4D-9EE2-1D1536B58524}" sibTransId="{ABF45D34-2CD7-E741-A54E-DB57CE697BBA}"/>
    <dgm:cxn modelId="{9F84B6AF-A9A8-E14D-A899-02CB6B7A2411}" type="presOf" srcId="{7C4131EF-181C-8C4D-BB1B-4AFABE93B00C}" destId="{9BA2207A-8553-8A45-81A8-77A4A411237B}" srcOrd="0" destOrd="0" presId="urn:microsoft.com/office/officeart/2008/layout/HalfCircleOrganizationChart"/>
    <dgm:cxn modelId="{1C5C6519-1506-864A-B74E-0CFC69B5DBB4}" type="presOf" srcId="{213766E7-A3DE-9D4A-B9BC-506C99941DE9}" destId="{5279A881-54CF-EF40-A5D4-721889B6905E}" srcOrd="1" destOrd="0" presId="urn:microsoft.com/office/officeart/2008/layout/HalfCircleOrganizationChart"/>
    <dgm:cxn modelId="{22A1F78F-1336-A94F-883D-B8F0E95EA903}" type="presOf" srcId="{0B51E70B-C752-B649-B1AF-4BE866619E2C}" destId="{F70AC1FB-31CD-AB41-AB2A-30C27B078C73}" srcOrd="0" destOrd="0" presId="urn:microsoft.com/office/officeart/2008/layout/HalfCircleOrganizationChart"/>
    <dgm:cxn modelId="{463C5015-943E-9B45-8A30-B79B327CD0DC}" type="presOf" srcId="{27E10934-27BD-0B42-863B-5AFFD649A86A}" destId="{64E6FC43-1950-A749-818C-AABE9452B572}" srcOrd="0" destOrd="0" presId="urn:microsoft.com/office/officeart/2008/layout/HalfCircleOrganizationChart"/>
    <dgm:cxn modelId="{6573D517-739F-2B4E-B0E0-1C661B18A2F1}" type="presOf" srcId="{51B08561-6DC4-1241-9670-0F3CAB408282}" destId="{9E51699A-991B-4641-84D2-212B2B027E89}" srcOrd="0" destOrd="0" presId="urn:microsoft.com/office/officeart/2008/layout/HalfCircleOrganizationChart"/>
    <dgm:cxn modelId="{DBEE2E31-7CEF-EA46-B63A-20D6194FE017}" type="presOf" srcId="{70AA8A8F-8FED-4149-A295-9D1BA95DDC9B}" destId="{0BF0BE85-E423-A843-B9AB-EA5B9369F662}" srcOrd="1" destOrd="0" presId="urn:microsoft.com/office/officeart/2008/layout/HalfCircleOrganizationChart"/>
    <dgm:cxn modelId="{404C6167-DCB2-E04F-B4B1-AFC923B3EC84}" type="presOf" srcId="{64903026-723B-164B-9176-ABC25F3A9F67}" destId="{2D06822F-24C2-554F-BA78-811C34A3B1A5}" srcOrd="0" destOrd="0" presId="urn:microsoft.com/office/officeart/2008/layout/HalfCircleOrganizationChart"/>
    <dgm:cxn modelId="{555FA2BF-6EEC-5340-B18E-787C1D0F7935}" srcId="{D44B9CD4-94DF-B64E-820E-95E84117F9D4}" destId="{98060AED-279F-1A41-B265-CE40A482A806}" srcOrd="2" destOrd="0" parTransId="{E17F7464-DCEB-AF41-950B-9D1D1BFFB3A7}" sibTransId="{6072BA6E-AC4F-E743-AC1D-200E02EACB7F}"/>
    <dgm:cxn modelId="{7E255C31-D23B-654B-9D26-7CB8BE6042FE}" type="presOf" srcId="{A9B3F6A5-C6D1-254C-BD35-1FAB4569ADFA}" destId="{6CC84037-DD20-484A-B7F5-D331EDFCF789}" srcOrd="1" destOrd="0" presId="urn:microsoft.com/office/officeart/2008/layout/HalfCircleOrganizationChart"/>
    <dgm:cxn modelId="{FF365ABD-64EB-4944-A9DD-08FCFFC909B2}" type="presOf" srcId="{213766E7-A3DE-9D4A-B9BC-506C99941DE9}" destId="{189ABE52-627E-3541-9DBD-7D72C50D5AFF}" srcOrd="0" destOrd="0" presId="urn:microsoft.com/office/officeart/2008/layout/HalfCircleOrganizationChart"/>
    <dgm:cxn modelId="{47FF1FF5-45BA-F948-B27D-E135DA2C0E5C}" type="presOf" srcId="{679C478D-A9E5-6845-9448-799BF50A80AB}" destId="{1DC712AC-B8DE-5241-96D2-D2D7BFB901BB}" srcOrd="0" destOrd="0" presId="urn:microsoft.com/office/officeart/2008/layout/HalfCircleOrganizationChart"/>
    <dgm:cxn modelId="{BDE50410-3E64-E04E-88BE-BC6C57ABC4E3}" type="presOf" srcId="{FB4FADAE-4F85-8845-80AA-9232AC97EA36}" destId="{102E5C1E-92E6-784F-99D8-8F63D68D2ED2}" srcOrd="0" destOrd="0" presId="urn:microsoft.com/office/officeart/2008/layout/HalfCircleOrganizationChart"/>
    <dgm:cxn modelId="{005853B0-BF53-044F-8E3A-A31493E83B60}" type="presOf" srcId="{D44B9CD4-94DF-B64E-820E-95E84117F9D4}" destId="{9E682431-A48B-7A40-A59B-56159335E06A}" srcOrd="1" destOrd="0" presId="urn:microsoft.com/office/officeart/2008/layout/HalfCircleOrganizationChart"/>
    <dgm:cxn modelId="{7C3F6546-B3E5-EF4A-9DB9-4572EBD3D696}" type="presOf" srcId="{318866DB-4C54-644C-B5B2-62D81D1CB1ED}" destId="{839C52B7-E823-8B43-9FF8-2B56EEE41FD4}" srcOrd="0" destOrd="0" presId="urn:microsoft.com/office/officeart/2008/layout/HalfCircleOrganizationChart"/>
    <dgm:cxn modelId="{6A461303-A8BF-6447-8215-2559C60B6EA4}" type="presOf" srcId="{1F264E59-6640-F24A-A9A5-AE6102944451}" destId="{1504E0BF-00D0-3C49-8725-83C91B7265FD}" srcOrd="1" destOrd="0" presId="urn:microsoft.com/office/officeart/2008/layout/HalfCircleOrganizationChart"/>
    <dgm:cxn modelId="{5733321A-6813-8648-A58A-02006D9FF9F0}" type="presOf" srcId="{26682DDB-D0AF-AC40-89FC-33DDA6C5852B}" destId="{3A494164-DFB0-5B4A-A87A-3F1EC2B7B6CB}" srcOrd="1" destOrd="0" presId="urn:microsoft.com/office/officeart/2008/layout/HalfCircleOrganizationChart"/>
    <dgm:cxn modelId="{F6F0DA16-B4D3-F34D-BFC8-D170A92EF8A3}" type="presOf" srcId="{E17F7464-DCEB-AF41-950B-9D1D1BFFB3A7}" destId="{722AD7B6-9400-1842-9874-E05501E4063F}" srcOrd="0" destOrd="0" presId="urn:microsoft.com/office/officeart/2008/layout/HalfCircleOrganizationChart"/>
    <dgm:cxn modelId="{D43B1010-0CB9-394A-BA31-A9347B8E7CF0}" type="presOf" srcId="{98060AED-279F-1A41-B265-CE40A482A806}" destId="{381FB8E3-E29C-E342-8681-ED5E9522B068}" srcOrd="1" destOrd="0" presId="urn:microsoft.com/office/officeart/2008/layout/HalfCircleOrganizationChart"/>
    <dgm:cxn modelId="{0BF1E104-0DF0-C347-9400-E22834D97A40}" srcId="{D44B9CD4-94DF-B64E-820E-95E84117F9D4}" destId="{213766E7-A3DE-9D4A-B9BC-506C99941DE9}" srcOrd="1" destOrd="0" parTransId="{679C478D-A9E5-6845-9448-799BF50A80AB}" sibTransId="{BD792BE2-22F1-AA4C-8986-7755FE8C404C}"/>
    <dgm:cxn modelId="{4EA4A91B-C111-BA4A-9046-7B2B0D75A08F}" type="presOf" srcId="{851EF02D-4E59-5041-89D7-627FB4EC6616}" destId="{709B747C-318A-DB40-B2FE-A27AEB67E54A}" srcOrd="0" destOrd="0" presId="urn:microsoft.com/office/officeart/2008/layout/HalfCircleOrganizationChart"/>
    <dgm:cxn modelId="{2432929F-B171-CA4F-BB4D-6C50ACD83C6E}" type="presOf" srcId="{C567B24B-2199-F04B-AA14-A87ABC570A1F}" destId="{D65E30B5-FFB1-4F4B-B004-EDBCAAFB4D16}" srcOrd="0" destOrd="0" presId="urn:microsoft.com/office/officeart/2008/layout/HalfCircleOrganizationChart"/>
    <dgm:cxn modelId="{68386C96-2D43-B140-A8EF-23AA9ABAE18B}" srcId="{D44B9CD4-94DF-B64E-820E-95E84117F9D4}" destId="{27E10934-27BD-0B42-863B-5AFFD649A86A}" srcOrd="3" destOrd="0" parTransId="{7C4131EF-181C-8C4D-BB1B-4AFABE93B00C}" sibTransId="{1E999709-09CE-6146-89DD-B6ED484C19D4}"/>
    <dgm:cxn modelId="{6AF14E55-2B1C-2446-83C6-37EBAD1ED6BB}" srcId="{A9B3F6A5-C6D1-254C-BD35-1FAB4569ADFA}" destId="{51B08561-6DC4-1241-9670-0F3CAB408282}" srcOrd="1" destOrd="0" parTransId="{F50AD94D-85E6-4C44-8AED-FC86928A67E0}" sibTransId="{CAF90965-81BD-564C-9AC4-C97BEB5FDC59}"/>
    <dgm:cxn modelId="{54E189ED-9552-394F-86E2-938FAD513E7A}" type="presParOf" srcId="{D68DF7B4-8542-9446-818C-59947218F8B5}" destId="{8C142624-E278-EF42-A760-9372E64F4E35}" srcOrd="0" destOrd="0" presId="urn:microsoft.com/office/officeart/2008/layout/HalfCircleOrganizationChart"/>
    <dgm:cxn modelId="{B8758165-4E11-D349-8F55-C78C5B4E4811}" type="presParOf" srcId="{8C142624-E278-EF42-A760-9372E64F4E35}" destId="{0419F53B-788F-444A-A6C3-8372D04550CD}" srcOrd="0" destOrd="0" presId="urn:microsoft.com/office/officeart/2008/layout/HalfCircleOrganizationChart"/>
    <dgm:cxn modelId="{9EFD2330-6125-DB4D-9630-8D3F3663A987}" type="presParOf" srcId="{0419F53B-788F-444A-A6C3-8372D04550CD}" destId="{EB05192C-527A-5D41-87F2-2EC5C324EC0B}" srcOrd="0" destOrd="0" presId="urn:microsoft.com/office/officeart/2008/layout/HalfCircleOrganizationChart"/>
    <dgm:cxn modelId="{36618B96-34A2-6249-9C31-9D6BE5AA69DE}" type="presParOf" srcId="{0419F53B-788F-444A-A6C3-8372D04550CD}" destId="{6AD2DE29-FCC8-C547-A1A0-7EB4A67403DE}" srcOrd="1" destOrd="0" presId="urn:microsoft.com/office/officeart/2008/layout/HalfCircleOrganizationChart"/>
    <dgm:cxn modelId="{BC16505C-F607-2448-8D85-E1A1A34FF05F}" type="presParOf" srcId="{0419F53B-788F-444A-A6C3-8372D04550CD}" destId="{97681BB6-FB53-B940-AE01-EABFD1280AAE}" srcOrd="2" destOrd="0" presId="urn:microsoft.com/office/officeart/2008/layout/HalfCircleOrganizationChart"/>
    <dgm:cxn modelId="{D46D5DEB-9CD1-284C-969A-082A41E37E40}" type="presParOf" srcId="{0419F53B-788F-444A-A6C3-8372D04550CD}" destId="{6CC84037-DD20-484A-B7F5-D331EDFCF789}" srcOrd="3" destOrd="0" presId="urn:microsoft.com/office/officeart/2008/layout/HalfCircleOrganizationChart"/>
    <dgm:cxn modelId="{1486BD2B-A45B-3141-9027-3C634CCC6207}" type="presParOf" srcId="{8C142624-E278-EF42-A760-9372E64F4E35}" destId="{A49555AC-5C29-674A-8009-91FC9632F983}" srcOrd="1" destOrd="0" presId="urn:microsoft.com/office/officeart/2008/layout/HalfCircleOrganizationChart"/>
    <dgm:cxn modelId="{BA5406EB-586A-904D-AC8D-3B1F9013603C}" type="presParOf" srcId="{A49555AC-5C29-674A-8009-91FC9632F983}" destId="{839C52B7-E823-8B43-9FF8-2B56EEE41FD4}" srcOrd="0" destOrd="0" presId="urn:microsoft.com/office/officeart/2008/layout/HalfCircleOrganizationChart"/>
    <dgm:cxn modelId="{8E6AF6C1-4862-6A4C-902C-9834110F04A4}" type="presParOf" srcId="{A49555AC-5C29-674A-8009-91FC9632F983}" destId="{1B45603D-A7F5-8946-9EDB-0C49E0E725B0}" srcOrd="1" destOrd="0" presId="urn:microsoft.com/office/officeart/2008/layout/HalfCircleOrganizationChart"/>
    <dgm:cxn modelId="{06EA1EE3-1CEC-204E-BF73-3EEED709E0F7}" type="presParOf" srcId="{1B45603D-A7F5-8946-9EDB-0C49E0E725B0}" destId="{F6ED177D-F269-234F-B392-2C216624C4A9}" srcOrd="0" destOrd="0" presId="urn:microsoft.com/office/officeart/2008/layout/HalfCircleOrganizationChart"/>
    <dgm:cxn modelId="{9E538439-E3E2-564F-AA9C-9C4DA7B3CA64}" type="presParOf" srcId="{F6ED177D-F269-234F-B392-2C216624C4A9}" destId="{1EBC3FE8-4A6F-7442-9129-150F8118DDEA}" srcOrd="0" destOrd="0" presId="urn:microsoft.com/office/officeart/2008/layout/HalfCircleOrganizationChart"/>
    <dgm:cxn modelId="{2DF32C50-379D-3749-8776-49F1FC1AA0F4}" type="presParOf" srcId="{F6ED177D-F269-234F-B392-2C216624C4A9}" destId="{42549172-AA64-A840-B29A-9C3F45CE9EE5}" srcOrd="1" destOrd="0" presId="urn:microsoft.com/office/officeart/2008/layout/HalfCircleOrganizationChart"/>
    <dgm:cxn modelId="{6B6CC7CD-DC08-8B4A-A771-69FC23A70327}" type="presParOf" srcId="{F6ED177D-F269-234F-B392-2C216624C4A9}" destId="{E1FC29C1-E80E-214D-BD6C-5AD13CFE5633}" srcOrd="2" destOrd="0" presId="urn:microsoft.com/office/officeart/2008/layout/HalfCircleOrganizationChart"/>
    <dgm:cxn modelId="{4AE47F2A-ACD5-6F44-A474-49ABF720992E}" type="presParOf" srcId="{F6ED177D-F269-234F-B392-2C216624C4A9}" destId="{1504E0BF-00D0-3C49-8725-83C91B7265FD}" srcOrd="3" destOrd="0" presId="urn:microsoft.com/office/officeart/2008/layout/HalfCircleOrganizationChart"/>
    <dgm:cxn modelId="{E8B8803B-E50D-9148-AD8D-3842E610A426}" type="presParOf" srcId="{1B45603D-A7F5-8946-9EDB-0C49E0E725B0}" destId="{1C59311C-77A4-8543-96C5-012AED6A0FC6}" srcOrd="1" destOrd="0" presId="urn:microsoft.com/office/officeart/2008/layout/HalfCircleOrganizationChart"/>
    <dgm:cxn modelId="{69ABAD8D-3E02-DA4E-BE5F-2F496C487038}" type="presParOf" srcId="{1B45603D-A7F5-8946-9EDB-0C49E0E725B0}" destId="{34E4429F-6A17-A346-98B4-47D38A30F214}" srcOrd="2" destOrd="0" presId="urn:microsoft.com/office/officeart/2008/layout/HalfCircleOrganizationChart"/>
    <dgm:cxn modelId="{0460512E-711D-164F-B3C7-4D45DCB97414}" type="presParOf" srcId="{A49555AC-5C29-674A-8009-91FC9632F983}" destId="{2CFFCB8D-9475-BD4B-9887-384F29646124}" srcOrd="2" destOrd="0" presId="urn:microsoft.com/office/officeart/2008/layout/HalfCircleOrganizationChart"/>
    <dgm:cxn modelId="{2C93EA34-0CA9-0340-BA92-785787BB14C9}" type="presParOf" srcId="{A49555AC-5C29-674A-8009-91FC9632F983}" destId="{59C86635-0565-7040-B9DD-AC3052EA4315}" srcOrd="3" destOrd="0" presId="urn:microsoft.com/office/officeart/2008/layout/HalfCircleOrganizationChart"/>
    <dgm:cxn modelId="{C9AAA136-492A-124D-9278-964098CFF770}" type="presParOf" srcId="{59C86635-0565-7040-B9DD-AC3052EA4315}" destId="{5834ADD8-E84B-3B4A-B0FB-2D092E4BF926}" srcOrd="0" destOrd="0" presId="urn:microsoft.com/office/officeart/2008/layout/HalfCircleOrganizationChart"/>
    <dgm:cxn modelId="{8EC4B98B-0902-2140-B000-BBFC07EFA438}" type="presParOf" srcId="{5834ADD8-E84B-3B4A-B0FB-2D092E4BF926}" destId="{9E51699A-991B-4641-84D2-212B2B027E89}" srcOrd="0" destOrd="0" presId="urn:microsoft.com/office/officeart/2008/layout/HalfCircleOrganizationChart"/>
    <dgm:cxn modelId="{09FAF50B-EB19-354B-A2A2-FAA3FF5F4F49}" type="presParOf" srcId="{5834ADD8-E84B-3B4A-B0FB-2D092E4BF926}" destId="{B6FDC77A-3C83-BB4E-BC88-7F6692336B41}" srcOrd="1" destOrd="0" presId="urn:microsoft.com/office/officeart/2008/layout/HalfCircleOrganizationChart"/>
    <dgm:cxn modelId="{4074B6FB-7388-144F-B6A0-651351F0BC06}" type="presParOf" srcId="{5834ADD8-E84B-3B4A-B0FB-2D092E4BF926}" destId="{B61017B7-CC38-E44F-8EC2-7442FCA629E8}" srcOrd="2" destOrd="0" presId="urn:microsoft.com/office/officeart/2008/layout/HalfCircleOrganizationChart"/>
    <dgm:cxn modelId="{E4899C84-E507-1D4F-A8B5-35439837DB82}" type="presParOf" srcId="{5834ADD8-E84B-3B4A-B0FB-2D092E4BF926}" destId="{300B6A78-0C3A-5B4E-AD2F-93B97DA2F56C}" srcOrd="3" destOrd="0" presId="urn:microsoft.com/office/officeart/2008/layout/HalfCircleOrganizationChart"/>
    <dgm:cxn modelId="{C89245C6-1B0C-FA41-9FA0-4CF58978E9E2}" type="presParOf" srcId="{59C86635-0565-7040-B9DD-AC3052EA4315}" destId="{EE308B4A-7A03-3E44-8E3A-0773FF338E2D}" srcOrd="1" destOrd="0" presId="urn:microsoft.com/office/officeart/2008/layout/HalfCircleOrganizationChart"/>
    <dgm:cxn modelId="{62558CFA-35E6-034A-BF8C-75D6ADDEE796}" type="presParOf" srcId="{59C86635-0565-7040-B9DD-AC3052EA4315}" destId="{43828F01-0673-D442-A2B3-3198087E1EA8}" srcOrd="2" destOrd="0" presId="urn:microsoft.com/office/officeart/2008/layout/HalfCircleOrganizationChart"/>
    <dgm:cxn modelId="{2FC6FB7E-D9EF-3B49-BAE5-1FC4B75BE423}" type="presParOf" srcId="{A49555AC-5C29-674A-8009-91FC9632F983}" destId="{D41A28FF-9D7C-E049-9F81-95EBF4E366AF}" srcOrd="4" destOrd="0" presId="urn:microsoft.com/office/officeart/2008/layout/HalfCircleOrganizationChart"/>
    <dgm:cxn modelId="{DADA7F14-A6F9-7648-97AC-8D932473412A}" type="presParOf" srcId="{A49555AC-5C29-674A-8009-91FC9632F983}" destId="{765BF392-0BE6-4A45-9CAC-BF4BDF935112}" srcOrd="5" destOrd="0" presId="urn:microsoft.com/office/officeart/2008/layout/HalfCircleOrganizationChart"/>
    <dgm:cxn modelId="{6173ECB2-82A0-A045-B49F-BDBDD250DE99}" type="presParOf" srcId="{765BF392-0BE6-4A45-9CAC-BF4BDF935112}" destId="{19B133D6-4518-D641-9265-D2C36F3821CD}" srcOrd="0" destOrd="0" presId="urn:microsoft.com/office/officeart/2008/layout/HalfCircleOrganizationChart"/>
    <dgm:cxn modelId="{F6AC1ED9-4138-DC4A-B74A-82CAA5750C0D}" type="presParOf" srcId="{19B133D6-4518-D641-9265-D2C36F3821CD}" destId="{A5E4020B-49DD-1B4E-B673-EB8226EE3720}" srcOrd="0" destOrd="0" presId="urn:microsoft.com/office/officeart/2008/layout/HalfCircleOrganizationChart"/>
    <dgm:cxn modelId="{69529BF0-A061-284D-B3AE-6173D54779F0}" type="presParOf" srcId="{19B133D6-4518-D641-9265-D2C36F3821CD}" destId="{6FE385BF-D2AB-EC41-94A3-9BBD64D9BC9B}" srcOrd="1" destOrd="0" presId="urn:microsoft.com/office/officeart/2008/layout/HalfCircleOrganizationChart"/>
    <dgm:cxn modelId="{D2767D72-116F-1F46-9CA7-516012A3A6FC}" type="presParOf" srcId="{19B133D6-4518-D641-9265-D2C36F3821CD}" destId="{1A7170AA-F5BC-D94A-BA92-7E413503321A}" srcOrd="2" destOrd="0" presId="urn:microsoft.com/office/officeart/2008/layout/HalfCircleOrganizationChart"/>
    <dgm:cxn modelId="{50C7747F-6FBB-4849-B204-F5737F9F06E6}" type="presParOf" srcId="{19B133D6-4518-D641-9265-D2C36F3821CD}" destId="{9E682431-A48B-7A40-A59B-56159335E06A}" srcOrd="3" destOrd="0" presId="urn:microsoft.com/office/officeart/2008/layout/HalfCircleOrganizationChart"/>
    <dgm:cxn modelId="{79226439-7A97-8844-A31F-5E7F1A037F3E}" type="presParOf" srcId="{765BF392-0BE6-4A45-9CAC-BF4BDF935112}" destId="{C96AD345-43B3-D140-B119-7B8AC02AC0B2}" srcOrd="1" destOrd="0" presId="urn:microsoft.com/office/officeart/2008/layout/HalfCircleOrganizationChart"/>
    <dgm:cxn modelId="{202F1607-D00C-7848-B3FC-5298658FB78B}" type="presParOf" srcId="{C96AD345-43B3-D140-B119-7B8AC02AC0B2}" destId="{709B747C-318A-DB40-B2FE-A27AEB67E54A}" srcOrd="0" destOrd="0" presId="urn:microsoft.com/office/officeart/2008/layout/HalfCircleOrganizationChart"/>
    <dgm:cxn modelId="{651A54F2-5D0A-8D40-B399-CBE74CAEA549}" type="presParOf" srcId="{C96AD345-43B3-D140-B119-7B8AC02AC0B2}" destId="{75247BD8-79E6-CF40-BF0C-3FF975A0D8BA}" srcOrd="1" destOrd="0" presId="urn:microsoft.com/office/officeart/2008/layout/HalfCircleOrganizationChart"/>
    <dgm:cxn modelId="{5E3CB30E-93F3-A64E-A8DC-166F510132BB}" type="presParOf" srcId="{75247BD8-79E6-CF40-BF0C-3FF975A0D8BA}" destId="{A46132A0-D9A6-9942-AD1A-913D81EDE6AB}" srcOrd="0" destOrd="0" presId="urn:microsoft.com/office/officeart/2008/layout/HalfCircleOrganizationChart"/>
    <dgm:cxn modelId="{7899602E-3A3C-B341-BFA4-7E20A1F2766D}" type="presParOf" srcId="{A46132A0-D9A6-9942-AD1A-913D81EDE6AB}" destId="{2D06822F-24C2-554F-BA78-811C34A3B1A5}" srcOrd="0" destOrd="0" presId="urn:microsoft.com/office/officeart/2008/layout/HalfCircleOrganizationChart"/>
    <dgm:cxn modelId="{9D188C8C-A15D-3B48-A32E-3F1610744049}" type="presParOf" srcId="{A46132A0-D9A6-9942-AD1A-913D81EDE6AB}" destId="{577DBC34-A896-B748-9D9E-587430B83FAB}" srcOrd="1" destOrd="0" presId="urn:microsoft.com/office/officeart/2008/layout/HalfCircleOrganizationChart"/>
    <dgm:cxn modelId="{18F5BF5A-96B1-3E46-8C6D-317F07C645C5}" type="presParOf" srcId="{A46132A0-D9A6-9942-AD1A-913D81EDE6AB}" destId="{918013B7-1D24-044A-B869-966EE8EB7807}" srcOrd="2" destOrd="0" presId="urn:microsoft.com/office/officeart/2008/layout/HalfCircleOrganizationChart"/>
    <dgm:cxn modelId="{26CFC96E-D9A0-DC4E-9DE5-67A08CD4FB25}" type="presParOf" srcId="{A46132A0-D9A6-9942-AD1A-913D81EDE6AB}" destId="{9428AB28-41E6-0A48-8820-157994D9D30C}" srcOrd="3" destOrd="0" presId="urn:microsoft.com/office/officeart/2008/layout/HalfCircleOrganizationChart"/>
    <dgm:cxn modelId="{8D7433F8-7BF5-3748-8423-FDECC18028FA}" type="presParOf" srcId="{75247BD8-79E6-CF40-BF0C-3FF975A0D8BA}" destId="{F9B5BAFC-6556-C847-B89A-0DF412C782F6}" srcOrd="1" destOrd="0" presId="urn:microsoft.com/office/officeart/2008/layout/HalfCircleOrganizationChart"/>
    <dgm:cxn modelId="{9BD5FE7C-33DF-4F42-BDD3-56634103B4D0}" type="presParOf" srcId="{75247BD8-79E6-CF40-BF0C-3FF975A0D8BA}" destId="{F29318D9-AE18-0143-BE97-F618C4BC68C9}" srcOrd="2" destOrd="0" presId="urn:microsoft.com/office/officeart/2008/layout/HalfCircleOrganizationChart"/>
    <dgm:cxn modelId="{DDBC4440-A4FF-7249-8C7E-F2E92645037B}" type="presParOf" srcId="{C96AD345-43B3-D140-B119-7B8AC02AC0B2}" destId="{1DC712AC-B8DE-5241-96D2-D2D7BFB901BB}" srcOrd="2" destOrd="0" presId="urn:microsoft.com/office/officeart/2008/layout/HalfCircleOrganizationChart"/>
    <dgm:cxn modelId="{C7A6E383-D746-FC45-9A8A-C4765EFF788F}" type="presParOf" srcId="{C96AD345-43B3-D140-B119-7B8AC02AC0B2}" destId="{AECEE4CF-9192-894B-976A-9D455E1922A5}" srcOrd="3" destOrd="0" presId="urn:microsoft.com/office/officeart/2008/layout/HalfCircleOrganizationChart"/>
    <dgm:cxn modelId="{289041FE-EBD6-A84D-81D5-D0AE8EBD18EC}" type="presParOf" srcId="{AECEE4CF-9192-894B-976A-9D455E1922A5}" destId="{0348A5F8-B2DB-CD42-929D-EE3201995001}" srcOrd="0" destOrd="0" presId="urn:microsoft.com/office/officeart/2008/layout/HalfCircleOrganizationChart"/>
    <dgm:cxn modelId="{EEBE92A4-1240-4E46-8490-F7430976E9AD}" type="presParOf" srcId="{0348A5F8-B2DB-CD42-929D-EE3201995001}" destId="{189ABE52-627E-3541-9DBD-7D72C50D5AFF}" srcOrd="0" destOrd="0" presId="urn:microsoft.com/office/officeart/2008/layout/HalfCircleOrganizationChart"/>
    <dgm:cxn modelId="{E042DE85-9979-254E-9270-746245417112}" type="presParOf" srcId="{0348A5F8-B2DB-CD42-929D-EE3201995001}" destId="{DC68BFBB-CFBB-0848-8314-817F51560838}" srcOrd="1" destOrd="0" presId="urn:microsoft.com/office/officeart/2008/layout/HalfCircleOrganizationChart"/>
    <dgm:cxn modelId="{8E5E4A98-C8B1-1441-A92C-FC65F8331458}" type="presParOf" srcId="{0348A5F8-B2DB-CD42-929D-EE3201995001}" destId="{BC87B1F0-7769-6647-8FFE-7B71E42DCD62}" srcOrd="2" destOrd="0" presId="urn:microsoft.com/office/officeart/2008/layout/HalfCircleOrganizationChart"/>
    <dgm:cxn modelId="{5FFF864A-CA67-1645-BBF9-4879499FFCF2}" type="presParOf" srcId="{0348A5F8-B2DB-CD42-929D-EE3201995001}" destId="{5279A881-54CF-EF40-A5D4-721889B6905E}" srcOrd="3" destOrd="0" presId="urn:microsoft.com/office/officeart/2008/layout/HalfCircleOrganizationChart"/>
    <dgm:cxn modelId="{54C49724-8C00-584B-B4B8-D05E11B69F8B}" type="presParOf" srcId="{AECEE4CF-9192-894B-976A-9D455E1922A5}" destId="{B8E7BB4D-2749-5043-A7D9-8C65D2561658}" srcOrd="1" destOrd="0" presId="urn:microsoft.com/office/officeart/2008/layout/HalfCircleOrganizationChart"/>
    <dgm:cxn modelId="{C235E7C0-A2F8-814F-A5B4-00F18A282807}" type="presParOf" srcId="{AECEE4CF-9192-894B-976A-9D455E1922A5}" destId="{6E06DC69-2F2E-654A-949D-E28880238479}" srcOrd="2" destOrd="0" presId="urn:microsoft.com/office/officeart/2008/layout/HalfCircleOrganizationChart"/>
    <dgm:cxn modelId="{0E17A428-5AAA-9847-9443-37A0B883CE68}" type="presParOf" srcId="{C96AD345-43B3-D140-B119-7B8AC02AC0B2}" destId="{722AD7B6-9400-1842-9874-E05501E4063F}" srcOrd="4" destOrd="0" presId="urn:microsoft.com/office/officeart/2008/layout/HalfCircleOrganizationChart"/>
    <dgm:cxn modelId="{8309E33F-C24F-B447-A64F-FA38811BBB26}" type="presParOf" srcId="{C96AD345-43B3-D140-B119-7B8AC02AC0B2}" destId="{A19201F9-4F44-104D-883B-CE56E26A9B7D}" srcOrd="5" destOrd="0" presId="urn:microsoft.com/office/officeart/2008/layout/HalfCircleOrganizationChart"/>
    <dgm:cxn modelId="{92FFA8F4-DC3E-A243-B6CF-7D5FDDD6C7D4}" type="presParOf" srcId="{A19201F9-4F44-104D-883B-CE56E26A9B7D}" destId="{5CED4150-FEBD-484D-8EAA-2A43FED3F02B}" srcOrd="0" destOrd="0" presId="urn:microsoft.com/office/officeart/2008/layout/HalfCircleOrganizationChart"/>
    <dgm:cxn modelId="{969C4CDF-864B-CB42-BD0A-3F9793FD596E}" type="presParOf" srcId="{5CED4150-FEBD-484D-8EAA-2A43FED3F02B}" destId="{E9D17058-D009-5C49-8EF9-EFAB586269A2}" srcOrd="0" destOrd="0" presId="urn:microsoft.com/office/officeart/2008/layout/HalfCircleOrganizationChart"/>
    <dgm:cxn modelId="{74FBA06B-9FF0-4D4D-B2D0-36DC4A9CA08E}" type="presParOf" srcId="{5CED4150-FEBD-484D-8EAA-2A43FED3F02B}" destId="{542518DF-BADD-4849-B165-CA442662A344}" srcOrd="1" destOrd="0" presId="urn:microsoft.com/office/officeart/2008/layout/HalfCircleOrganizationChart"/>
    <dgm:cxn modelId="{33F20759-A0DD-7C46-A93C-916C3B4914B6}" type="presParOf" srcId="{5CED4150-FEBD-484D-8EAA-2A43FED3F02B}" destId="{96F40B29-3981-2342-BB2A-FA38D7E7B2B6}" srcOrd="2" destOrd="0" presId="urn:microsoft.com/office/officeart/2008/layout/HalfCircleOrganizationChart"/>
    <dgm:cxn modelId="{29A1183A-20EA-0E49-8F2F-E128AF47F2C5}" type="presParOf" srcId="{5CED4150-FEBD-484D-8EAA-2A43FED3F02B}" destId="{381FB8E3-E29C-E342-8681-ED5E9522B068}" srcOrd="3" destOrd="0" presId="urn:microsoft.com/office/officeart/2008/layout/HalfCircleOrganizationChart"/>
    <dgm:cxn modelId="{D606D075-A46B-CE47-99C8-F3D51736A97B}" type="presParOf" srcId="{A19201F9-4F44-104D-883B-CE56E26A9B7D}" destId="{212EC2D4-9839-0A42-8E2E-9B2A4057C259}" srcOrd="1" destOrd="0" presId="urn:microsoft.com/office/officeart/2008/layout/HalfCircleOrganizationChart"/>
    <dgm:cxn modelId="{0CEBD70E-DB14-A342-931D-2304666A5A89}" type="presParOf" srcId="{A19201F9-4F44-104D-883B-CE56E26A9B7D}" destId="{FF595432-0702-5944-B46A-7F5DA17041FD}" srcOrd="2" destOrd="0" presId="urn:microsoft.com/office/officeart/2008/layout/HalfCircleOrganizationChart"/>
    <dgm:cxn modelId="{40B28D21-3653-484E-B20F-3D2553B6F417}" type="presParOf" srcId="{C96AD345-43B3-D140-B119-7B8AC02AC0B2}" destId="{9BA2207A-8553-8A45-81A8-77A4A411237B}" srcOrd="6" destOrd="0" presId="urn:microsoft.com/office/officeart/2008/layout/HalfCircleOrganizationChart"/>
    <dgm:cxn modelId="{7F907095-9236-C040-A938-2B69CDB8345B}" type="presParOf" srcId="{C96AD345-43B3-D140-B119-7B8AC02AC0B2}" destId="{EC0A0FB3-DAD8-8D47-9B6F-BC3E84E20FF6}" srcOrd="7" destOrd="0" presId="urn:microsoft.com/office/officeart/2008/layout/HalfCircleOrganizationChart"/>
    <dgm:cxn modelId="{65AF5D79-B711-984E-96F6-C5D4919E733B}" type="presParOf" srcId="{EC0A0FB3-DAD8-8D47-9B6F-BC3E84E20FF6}" destId="{DA801D52-8CF8-294D-9768-86D78EAA245E}" srcOrd="0" destOrd="0" presId="urn:microsoft.com/office/officeart/2008/layout/HalfCircleOrganizationChart"/>
    <dgm:cxn modelId="{4AB814BD-0A54-2848-B028-2F474F78B41E}" type="presParOf" srcId="{DA801D52-8CF8-294D-9768-86D78EAA245E}" destId="{64E6FC43-1950-A749-818C-AABE9452B572}" srcOrd="0" destOrd="0" presId="urn:microsoft.com/office/officeart/2008/layout/HalfCircleOrganizationChart"/>
    <dgm:cxn modelId="{77D40D4F-4AFB-7F45-9F42-3007ABD22C1A}" type="presParOf" srcId="{DA801D52-8CF8-294D-9768-86D78EAA245E}" destId="{FC1A8EF0-7F23-CA4D-AE66-E3D914EA845D}" srcOrd="1" destOrd="0" presId="urn:microsoft.com/office/officeart/2008/layout/HalfCircleOrganizationChart"/>
    <dgm:cxn modelId="{721A9E24-F079-B245-8B56-CE74FDFD6FC6}" type="presParOf" srcId="{DA801D52-8CF8-294D-9768-86D78EAA245E}" destId="{3D70191F-9713-F24E-B3DD-605BC208B4DB}" srcOrd="2" destOrd="0" presId="urn:microsoft.com/office/officeart/2008/layout/HalfCircleOrganizationChart"/>
    <dgm:cxn modelId="{CFC78EF7-CD3E-DE43-BE50-9F0C58085179}" type="presParOf" srcId="{DA801D52-8CF8-294D-9768-86D78EAA245E}" destId="{AA21C29D-BD0F-804C-9066-D18BEC1A880F}" srcOrd="3" destOrd="0" presId="urn:microsoft.com/office/officeart/2008/layout/HalfCircleOrganizationChart"/>
    <dgm:cxn modelId="{D23C8E19-3F52-B340-A8F5-AB1158AA33B2}" type="presParOf" srcId="{EC0A0FB3-DAD8-8D47-9B6F-BC3E84E20FF6}" destId="{4367EACD-28CE-1942-A1A7-8D5BCA28C989}" srcOrd="1" destOrd="0" presId="urn:microsoft.com/office/officeart/2008/layout/HalfCircleOrganizationChart"/>
    <dgm:cxn modelId="{B5E1E8C5-5412-3B42-ABC7-4D0A46AAA2F1}" type="presParOf" srcId="{EC0A0FB3-DAD8-8D47-9B6F-BC3E84E20FF6}" destId="{650A7F53-F88B-2C42-BF8D-45E5BDEA63D1}" srcOrd="2" destOrd="0" presId="urn:microsoft.com/office/officeart/2008/layout/HalfCircleOrganizationChart"/>
    <dgm:cxn modelId="{3825145C-6390-F04B-B576-BE9084962B0B}" type="presParOf" srcId="{C96AD345-43B3-D140-B119-7B8AC02AC0B2}" destId="{D65E30B5-FFB1-4F4B-B004-EDBCAAFB4D16}" srcOrd="8" destOrd="0" presId="urn:microsoft.com/office/officeart/2008/layout/HalfCircleOrganizationChart"/>
    <dgm:cxn modelId="{AEDCD49E-010A-DB49-BC82-66EC92C1BC8D}" type="presParOf" srcId="{C96AD345-43B3-D140-B119-7B8AC02AC0B2}" destId="{7362B5EB-1006-8646-9F08-9715AECE8852}" srcOrd="9" destOrd="0" presId="urn:microsoft.com/office/officeart/2008/layout/HalfCircleOrganizationChart"/>
    <dgm:cxn modelId="{97826730-1621-F942-90DA-DC58449C0A03}" type="presParOf" srcId="{7362B5EB-1006-8646-9F08-9715AECE8852}" destId="{3B7C23C6-10D2-0C4E-8BF8-EFBA676D7DD1}" srcOrd="0" destOrd="0" presId="urn:microsoft.com/office/officeart/2008/layout/HalfCircleOrganizationChart"/>
    <dgm:cxn modelId="{B360C1EC-E6B3-714B-9180-21660BD13F74}" type="presParOf" srcId="{3B7C23C6-10D2-0C4E-8BF8-EFBA676D7DD1}" destId="{84A46620-0FA7-4144-B767-472D4A0AEACD}" srcOrd="0" destOrd="0" presId="urn:microsoft.com/office/officeart/2008/layout/HalfCircleOrganizationChart"/>
    <dgm:cxn modelId="{887129B3-84D3-3348-AF83-1B207D6E73B9}" type="presParOf" srcId="{3B7C23C6-10D2-0C4E-8BF8-EFBA676D7DD1}" destId="{D0AE57B9-ABD7-224B-9F9E-64B67E411476}" srcOrd="1" destOrd="0" presId="urn:microsoft.com/office/officeart/2008/layout/HalfCircleOrganizationChart"/>
    <dgm:cxn modelId="{88157508-19E4-7D48-800A-4D5244C98984}" type="presParOf" srcId="{3B7C23C6-10D2-0C4E-8BF8-EFBA676D7DD1}" destId="{60E4E023-17B7-8E40-B08D-C110A6903776}" srcOrd="2" destOrd="0" presId="urn:microsoft.com/office/officeart/2008/layout/HalfCircleOrganizationChart"/>
    <dgm:cxn modelId="{84021F1F-0645-794E-93BF-CF0A980682CD}" type="presParOf" srcId="{3B7C23C6-10D2-0C4E-8BF8-EFBA676D7DD1}" destId="{AB6E6D30-673B-0648-8301-3DD978A6CB39}" srcOrd="3" destOrd="0" presId="urn:microsoft.com/office/officeart/2008/layout/HalfCircleOrganizationChart"/>
    <dgm:cxn modelId="{B0AFD391-69B4-5E4C-9C38-C8C2C534FB92}" type="presParOf" srcId="{7362B5EB-1006-8646-9F08-9715AECE8852}" destId="{82FD9E16-605A-F541-BEAE-5A3B77EB788D}" srcOrd="1" destOrd="0" presId="urn:microsoft.com/office/officeart/2008/layout/HalfCircleOrganizationChart"/>
    <dgm:cxn modelId="{74417E7B-46D8-F849-B203-F3233A837907}" type="presParOf" srcId="{7362B5EB-1006-8646-9F08-9715AECE8852}" destId="{DD6EB7E7-BF9A-A24D-B9EF-86534E9C1E9A}" srcOrd="2" destOrd="0" presId="urn:microsoft.com/office/officeart/2008/layout/HalfCircleOrganizationChart"/>
    <dgm:cxn modelId="{1C86F9FF-13A2-E948-B450-81D6DB80B15A}" type="presParOf" srcId="{765BF392-0BE6-4A45-9CAC-BF4BDF935112}" destId="{74F1DE5C-62D9-294D-9C28-7ED047F2C1F1}" srcOrd="2" destOrd="0" presId="urn:microsoft.com/office/officeart/2008/layout/HalfCircleOrganizationChart"/>
    <dgm:cxn modelId="{78182DA1-FBB9-B24E-9017-DE49C2CFAE45}" type="presParOf" srcId="{A49555AC-5C29-674A-8009-91FC9632F983}" destId="{F70AC1FB-31CD-AB41-AB2A-30C27B078C73}" srcOrd="6" destOrd="0" presId="urn:microsoft.com/office/officeart/2008/layout/HalfCircleOrganizationChart"/>
    <dgm:cxn modelId="{1DA07B02-D62C-5940-975B-4BB422C47559}" type="presParOf" srcId="{A49555AC-5C29-674A-8009-91FC9632F983}" destId="{79D3F9B6-5C07-594B-8B56-0AFDAB030CBE}" srcOrd="7" destOrd="0" presId="urn:microsoft.com/office/officeart/2008/layout/HalfCircleOrganizationChart"/>
    <dgm:cxn modelId="{B3E061F5-D52D-7446-A153-E08F0A2B6CC4}" type="presParOf" srcId="{79D3F9B6-5C07-594B-8B56-0AFDAB030CBE}" destId="{062D1878-5626-4F44-8DFB-84EA745BD08A}" srcOrd="0" destOrd="0" presId="urn:microsoft.com/office/officeart/2008/layout/HalfCircleOrganizationChart"/>
    <dgm:cxn modelId="{5CBD9C75-B8E2-4940-BE9D-D65EF91414DD}" type="presParOf" srcId="{062D1878-5626-4F44-8DFB-84EA745BD08A}" destId="{172ADABA-4E50-1C40-9B0C-7335204F503D}" srcOrd="0" destOrd="0" presId="urn:microsoft.com/office/officeart/2008/layout/HalfCircleOrganizationChart"/>
    <dgm:cxn modelId="{35FB4B5F-D288-4949-8438-7BDC3B7352FB}" type="presParOf" srcId="{062D1878-5626-4F44-8DFB-84EA745BD08A}" destId="{0F621EC2-8E12-0549-A2AA-DEA3673AA5A3}" srcOrd="1" destOrd="0" presId="urn:microsoft.com/office/officeart/2008/layout/HalfCircleOrganizationChart"/>
    <dgm:cxn modelId="{E08789A1-43D4-2846-9BED-F0AA8A93FC3C}" type="presParOf" srcId="{062D1878-5626-4F44-8DFB-84EA745BD08A}" destId="{80D6CEEA-0B76-5246-A4B8-C94A86E47F03}" srcOrd="2" destOrd="0" presId="urn:microsoft.com/office/officeart/2008/layout/HalfCircleOrganizationChart"/>
    <dgm:cxn modelId="{F358583E-B60B-7F40-BA98-D45ACEEDC158}" type="presParOf" srcId="{062D1878-5626-4F44-8DFB-84EA745BD08A}" destId="{0247B166-BC53-1542-AD63-412179EA14B5}" srcOrd="3" destOrd="0" presId="urn:microsoft.com/office/officeart/2008/layout/HalfCircleOrganizationChart"/>
    <dgm:cxn modelId="{9BC070E5-311B-FF41-BF2F-1443814782E5}" type="presParOf" srcId="{79D3F9B6-5C07-594B-8B56-0AFDAB030CBE}" destId="{540E4BFD-77E2-0A4A-AF47-826045A2EAE7}" srcOrd="1" destOrd="0" presId="urn:microsoft.com/office/officeart/2008/layout/HalfCircleOrganizationChart"/>
    <dgm:cxn modelId="{F7DE6F09-FC78-5649-AABC-948480FA8D88}" type="presParOf" srcId="{540E4BFD-77E2-0A4A-AF47-826045A2EAE7}" destId="{45E80E85-8B2F-BE4A-86BC-2DD7EF816D17}" srcOrd="0" destOrd="0" presId="urn:microsoft.com/office/officeart/2008/layout/HalfCircleOrganizationChart"/>
    <dgm:cxn modelId="{CCD43D12-E486-F149-A918-986D3B57B830}" type="presParOf" srcId="{540E4BFD-77E2-0A4A-AF47-826045A2EAE7}" destId="{7D68A9C3-7AFE-884E-A5C2-407FA5A1DE85}" srcOrd="1" destOrd="0" presId="urn:microsoft.com/office/officeart/2008/layout/HalfCircleOrganizationChart"/>
    <dgm:cxn modelId="{55417665-25C6-C548-964D-C04F1D9DF5FA}" type="presParOf" srcId="{7D68A9C3-7AFE-884E-A5C2-407FA5A1DE85}" destId="{175B3CA9-6AAF-9A4F-ADB0-B6E62799E89F}" srcOrd="0" destOrd="0" presId="urn:microsoft.com/office/officeart/2008/layout/HalfCircleOrganizationChart"/>
    <dgm:cxn modelId="{727D17CB-0CA1-FD42-A047-F540F1ACC810}" type="presParOf" srcId="{175B3CA9-6AAF-9A4F-ADB0-B6E62799E89F}" destId="{79FA37EA-7521-1F4C-A399-95F223771CD3}" srcOrd="0" destOrd="0" presId="urn:microsoft.com/office/officeart/2008/layout/HalfCircleOrganizationChart"/>
    <dgm:cxn modelId="{166DC588-B9D6-454A-8DBE-5A0445F90893}" type="presParOf" srcId="{175B3CA9-6AAF-9A4F-ADB0-B6E62799E89F}" destId="{A49E9390-BD0F-C24A-9449-9F4ADBBD70B3}" srcOrd="1" destOrd="0" presId="urn:microsoft.com/office/officeart/2008/layout/HalfCircleOrganizationChart"/>
    <dgm:cxn modelId="{CECAC2CF-435B-7E4F-ABFE-7ABB502CD1AF}" type="presParOf" srcId="{175B3CA9-6AAF-9A4F-ADB0-B6E62799E89F}" destId="{1C426711-9729-3E46-B42D-7809147B8BC6}" srcOrd="2" destOrd="0" presId="urn:microsoft.com/office/officeart/2008/layout/HalfCircleOrganizationChart"/>
    <dgm:cxn modelId="{0D7F5155-9919-2441-B98F-97EB5FCE9BCD}" type="presParOf" srcId="{175B3CA9-6AAF-9A4F-ADB0-B6E62799E89F}" destId="{28A1E2BE-67B5-094C-9E05-96B9C0F2F552}" srcOrd="3" destOrd="0" presId="urn:microsoft.com/office/officeart/2008/layout/HalfCircleOrganizationChart"/>
    <dgm:cxn modelId="{465CC5CF-F3FF-C141-AE1A-7746B070BA5E}" type="presParOf" srcId="{7D68A9C3-7AFE-884E-A5C2-407FA5A1DE85}" destId="{11CC00A4-9717-6747-A608-CA2C7C37A923}" srcOrd="1" destOrd="0" presId="urn:microsoft.com/office/officeart/2008/layout/HalfCircleOrganizationChart"/>
    <dgm:cxn modelId="{5B7B6B5B-A0A0-E943-8EEA-7C725762F2E5}" type="presParOf" srcId="{11CC00A4-9717-6747-A608-CA2C7C37A923}" destId="{102E5C1E-92E6-784F-99D8-8F63D68D2ED2}" srcOrd="0" destOrd="0" presId="urn:microsoft.com/office/officeart/2008/layout/HalfCircleOrganizationChart"/>
    <dgm:cxn modelId="{AAB829F8-9941-2943-88B8-FB5422B6FC4E}" type="presParOf" srcId="{11CC00A4-9717-6747-A608-CA2C7C37A923}" destId="{63957DCA-AF7B-914E-8BBB-44B073008C15}" srcOrd="1" destOrd="0" presId="urn:microsoft.com/office/officeart/2008/layout/HalfCircleOrganizationChart"/>
    <dgm:cxn modelId="{D8B70B87-9134-2845-AA80-4E7FBCA51B32}" type="presParOf" srcId="{63957DCA-AF7B-914E-8BBB-44B073008C15}" destId="{B1EF8B2C-84EA-7A47-A4A3-0A7BC4EAD06C}" srcOrd="0" destOrd="0" presId="urn:microsoft.com/office/officeart/2008/layout/HalfCircleOrganizationChart"/>
    <dgm:cxn modelId="{62C84778-1304-D34B-8FF3-98B51EC0CA85}" type="presParOf" srcId="{B1EF8B2C-84EA-7A47-A4A3-0A7BC4EAD06C}" destId="{192B681F-91C4-AF4E-B79D-C7793AA9A6E3}" srcOrd="0" destOrd="0" presId="urn:microsoft.com/office/officeart/2008/layout/HalfCircleOrganizationChart"/>
    <dgm:cxn modelId="{CE490654-7824-B84F-81DF-23BCFC502664}" type="presParOf" srcId="{B1EF8B2C-84EA-7A47-A4A3-0A7BC4EAD06C}" destId="{72EC0DAB-5DCC-3743-989B-0DB7633AC99A}" srcOrd="1" destOrd="0" presId="urn:microsoft.com/office/officeart/2008/layout/HalfCircleOrganizationChart"/>
    <dgm:cxn modelId="{F6271AD6-7042-CE48-BF2B-6986D590C33D}" type="presParOf" srcId="{B1EF8B2C-84EA-7A47-A4A3-0A7BC4EAD06C}" destId="{9DE48F64-63EE-6C41-98AA-261C1CF4B2A3}" srcOrd="2" destOrd="0" presId="urn:microsoft.com/office/officeart/2008/layout/HalfCircleOrganizationChart"/>
    <dgm:cxn modelId="{D2537347-BC1B-6D46-A850-94DB143C8720}" type="presParOf" srcId="{B1EF8B2C-84EA-7A47-A4A3-0A7BC4EAD06C}" destId="{0BF0BE85-E423-A843-B9AB-EA5B9369F662}" srcOrd="3" destOrd="0" presId="urn:microsoft.com/office/officeart/2008/layout/HalfCircleOrganizationChart"/>
    <dgm:cxn modelId="{DC739001-0A1D-9649-801C-04B7AB060700}" type="presParOf" srcId="{63957DCA-AF7B-914E-8BBB-44B073008C15}" destId="{18242CA4-A70C-8C46-93EC-382AB38BF6ED}" srcOrd="1" destOrd="0" presId="urn:microsoft.com/office/officeart/2008/layout/HalfCircleOrganizationChart"/>
    <dgm:cxn modelId="{EAEE5F93-F77B-0942-89B9-4766CD829498}" type="presParOf" srcId="{63957DCA-AF7B-914E-8BBB-44B073008C15}" destId="{C5E99255-DB7B-6F4D-A5CF-A4526D87AC2F}" srcOrd="2" destOrd="0" presId="urn:microsoft.com/office/officeart/2008/layout/HalfCircleOrganizationChart"/>
    <dgm:cxn modelId="{576BF888-2493-DD48-B06E-FED7CD5D3039}" type="presParOf" srcId="{7D68A9C3-7AFE-884E-A5C2-407FA5A1DE85}" destId="{7E1E19D2-B6CC-E34F-8DFA-78C3989F2998}" srcOrd="2" destOrd="0" presId="urn:microsoft.com/office/officeart/2008/layout/HalfCircleOrganizationChart"/>
    <dgm:cxn modelId="{9CBEAEAD-A16D-B645-AA5D-8CBE50AD7E1D}" type="presParOf" srcId="{79D3F9B6-5C07-594B-8B56-0AFDAB030CBE}" destId="{7075C42A-DCAA-5B49-A821-80CC02BDB78F}" srcOrd="2" destOrd="0" presId="urn:microsoft.com/office/officeart/2008/layout/HalfCircleOrganizationChart"/>
    <dgm:cxn modelId="{0F9F58B8-E87F-5F4A-9C07-7C36E09954A8}" type="presParOf" srcId="{A49555AC-5C29-674A-8009-91FC9632F983}" destId="{5D310A1C-7E93-E14A-9F38-9F4BFDD11134}" srcOrd="8" destOrd="0" presId="urn:microsoft.com/office/officeart/2008/layout/HalfCircleOrganizationChart"/>
    <dgm:cxn modelId="{2BCE213B-1DB2-3C4C-BBB0-566F2A62DAA6}" type="presParOf" srcId="{A49555AC-5C29-674A-8009-91FC9632F983}" destId="{0681FBFB-A88A-A248-8813-82B3CB41ABD4}" srcOrd="9" destOrd="0" presId="urn:microsoft.com/office/officeart/2008/layout/HalfCircleOrganizationChart"/>
    <dgm:cxn modelId="{236FD0A1-7445-9040-85DE-BDCADD81A8BA}" type="presParOf" srcId="{0681FBFB-A88A-A248-8813-82B3CB41ABD4}" destId="{1FC0C2BC-1A0D-854F-9587-B0AA255DE6C7}" srcOrd="0" destOrd="0" presId="urn:microsoft.com/office/officeart/2008/layout/HalfCircleOrganizationChart"/>
    <dgm:cxn modelId="{B7B6B7DD-D384-8D4E-AA23-7E30DFAF6925}" type="presParOf" srcId="{1FC0C2BC-1A0D-854F-9587-B0AA255DE6C7}" destId="{79B657D3-E685-EE40-84FD-F5F87664B2D8}" srcOrd="0" destOrd="0" presId="urn:microsoft.com/office/officeart/2008/layout/HalfCircleOrganizationChart"/>
    <dgm:cxn modelId="{3CAE7D9F-CDDB-F647-ACC7-19354E0D53ED}" type="presParOf" srcId="{1FC0C2BC-1A0D-854F-9587-B0AA255DE6C7}" destId="{0993E8EE-5E01-1343-BECA-9A7D2BA0EE75}" srcOrd="1" destOrd="0" presId="urn:microsoft.com/office/officeart/2008/layout/HalfCircleOrganizationChart"/>
    <dgm:cxn modelId="{6785627D-7564-E045-944D-B7B7F8B9C188}" type="presParOf" srcId="{1FC0C2BC-1A0D-854F-9587-B0AA255DE6C7}" destId="{CF545830-93F8-5145-AD78-E586A0D86EC8}" srcOrd="2" destOrd="0" presId="urn:microsoft.com/office/officeart/2008/layout/HalfCircleOrganizationChart"/>
    <dgm:cxn modelId="{AD8BFFC6-524F-8B45-B0CE-5F998CC34A8F}" type="presParOf" srcId="{1FC0C2BC-1A0D-854F-9587-B0AA255DE6C7}" destId="{3A494164-DFB0-5B4A-A87A-3F1EC2B7B6CB}" srcOrd="3" destOrd="0" presId="urn:microsoft.com/office/officeart/2008/layout/HalfCircleOrganizationChart"/>
    <dgm:cxn modelId="{6E59DB98-8FC7-494E-A301-ADEF6DDCAC69}" type="presParOf" srcId="{0681FBFB-A88A-A248-8813-82B3CB41ABD4}" destId="{EE9FF1C4-04C1-7B40-8276-38008F2A7A17}" srcOrd="1" destOrd="0" presId="urn:microsoft.com/office/officeart/2008/layout/HalfCircleOrganizationChart"/>
    <dgm:cxn modelId="{B01A17BA-2A68-CA48-992A-AACDBB7DBFCF}" type="presParOf" srcId="{0681FBFB-A88A-A248-8813-82B3CB41ABD4}" destId="{FAD3C585-F64C-DD49-8CEE-A2E5826599C3}" srcOrd="2" destOrd="0" presId="urn:microsoft.com/office/officeart/2008/layout/HalfCircleOrganizationChart"/>
    <dgm:cxn modelId="{9216AE31-45AF-DA4E-8306-16308B434D55}"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714490"/>
          <a:ext cx="3915960" cy="299581"/>
        </a:xfrm>
        <a:custGeom>
          <a:avLst/>
          <a:gdLst/>
          <a:ahLst/>
          <a:cxnLst/>
          <a:rect l="0" t="0" r="0" b="0"/>
          <a:pathLst>
            <a:path>
              <a:moveTo>
                <a:pt x="0" y="0"/>
              </a:moveTo>
              <a:lnTo>
                <a:pt x="0" y="149790"/>
              </a:lnTo>
              <a:lnTo>
                <a:pt x="3915960" y="149790"/>
              </a:lnTo>
              <a:lnTo>
                <a:pt x="3915960" y="299581"/>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9437265" y="2740233"/>
          <a:ext cx="656226" cy="427973"/>
        </a:xfrm>
        <a:custGeom>
          <a:avLst/>
          <a:gdLst/>
          <a:ahLst/>
          <a:cxnLst/>
          <a:rect l="0" t="0" r="0" b="0"/>
          <a:pathLst>
            <a:path>
              <a:moveTo>
                <a:pt x="0" y="0"/>
              </a:moveTo>
              <a:lnTo>
                <a:pt x="0" y="427973"/>
              </a:lnTo>
              <a:lnTo>
                <a:pt x="656226" y="427973"/>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9391545" y="1727362"/>
          <a:ext cx="91440" cy="299581"/>
        </a:xfrm>
        <a:custGeom>
          <a:avLst/>
          <a:gdLst/>
          <a:ahLst/>
          <a:cxnLst/>
          <a:rect l="0" t="0" r="0" b="0"/>
          <a:pathLst>
            <a:path>
              <a:moveTo>
                <a:pt x="45720" y="0"/>
              </a:moveTo>
              <a:lnTo>
                <a:pt x="45720" y="299581"/>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714490"/>
          <a:ext cx="2189799" cy="299581"/>
        </a:xfrm>
        <a:custGeom>
          <a:avLst/>
          <a:gdLst/>
          <a:ahLst/>
          <a:cxnLst/>
          <a:rect l="0" t="0" r="0" b="0"/>
          <a:pathLst>
            <a:path>
              <a:moveTo>
                <a:pt x="0" y="0"/>
              </a:moveTo>
              <a:lnTo>
                <a:pt x="0" y="149790"/>
              </a:lnTo>
              <a:lnTo>
                <a:pt x="2189799" y="149790"/>
              </a:lnTo>
              <a:lnTo>
                <a:pt x="2189799" y="299581"/>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65E30B5-FFB1-4F4B-B004-EDBCAAFB4D16}">
      <dsp:nvSpPr>
        <dsp:cNvPr id="0" name=""/>
        <dsp:cNvSpPr/>
      </dsp:nvSpPr>
      <dsp:spPr>
        <a:xfrm>
          <a:off x="6783827" y="1727362"/>
          <a:ext cx="656226" cy="4479459"/>
        </a:xfrm>
        <a:custGeom>
          <a:avLst/>
          <a:gdLst/>
          <a:ahLst/>
          <a:cxnLst/>
          <a:rect l="0" t="0" r="0" b="0"/>
          <a:pathLst>
            <a:path>
              <a:moveTo>
                <a:pt x="0" y="0"/>
              </a:moveTo>
              <a:lnTo>
                <a:pt x="0" y="4479459"/>
              </a:lnTo>
              <a:lnTo>
                <a:pt x="656226" y="44794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A2207A-8553-8A45-81A8-77A4A411237B}">
      <dsp:nvSpPr>
        <dsp:cNvPr id="0" name=""/>
        <dsp:cNvSpPr/>
      </dsp:nvSpPr>
      <dsp:spPr>
        <a:xfrm>
          <a:off x="6783827" y="1727362"/>
          <a:ext cx="656226" cy="3466588"/>
        </a:xfrm>
        <a:custGeom>
          <a:avLst/>
          <a:gdLst/>
          <a:ahLst/>
          <a:cxnLst/>
          <a:rect l="0" t="0" r="0" b="0"/>
          <a:pathLst>
            <a:path>
              <a:moveTo>
                <a:pt x="0" y="0"/>
              </a:moveTo>
              <a:lnTo>
                <a:pt x="0" y="3466588"/>
              </a:lnTo>
              <a:lnTo>
                <a:pt x="656226" y="346658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22AD7B6-9400-1842-9874-E05501E4063F}">
      <dsp:nvSpPr>
        <dsp:cNvPr id="0" name=""/>
        <dsp:cNvSpPr/>
      </dsp:nvSpPr>
      <dsp:spPr>
        <a:xfrm>
          <a:off x="6783827" y="1727362"/>
          <a:ext cx="656226" cy="2453716"/>
        </a:xfrm>
        <a:custGeom>
          <a:avLst/>
          <a:gdLst/>
          <a:ahLst/>
          <a:cxnLst/>
          <a:rect l="0" t="0" r="0" b="0"/>
          <a:pathLst>
            <a:path>
              <a:moveTo>
                <a:pt x="0" y="0"/>
              </a:moveTo>
              <a:lnTo>
                <a:pt x="0" y="2453716"/>
              </a:lnTo>
              <a:lnTo>
                <a:pt x="656226" y="2453716"/>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DC712AC-B8DE-5241-96D2-D2D7BFB901BB}">
      <dsp:nvSpPr>
        <dsp:cNvPr id="0" name=""/>
        <dsp:cNvSpPr/>
      </dsp:nvSpPr>
      <dsp:spPr>
        <a:xfrm>
          <a:off x="6783827" y="1727362"/>
          <a:ext cx="656226" cy="1440845"/>
        </a:xfrm>
        <a:custGeom>
          <a:avLst/>
          <a:gdLst/>
          <a:ahLst/>
          <a:cxnLst/>
          <a:rect l="0" t="0" r="0" b="0"/>
          <a:pathLst>
            <a:path>
              <a:moveTo>
                <a:pt x="0" y="0"/>
              </a:moveTo>
              <a:lnTo>
                <a:pt x="0" y="1440845"/>
              </a:lnTo>
              <a:lnTo>
                <a:pt x="656226" y="1440845"/>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783827" y="1727362"/>
          <a:ext cx="656226" cy="427973"/>
        </a:xfrm>
        <a:custGeom>
          <a:avLst/>
          <a:gdLst/>
          <a:ahLst/>
          <a:cxnLst/>
          <a:rect l="0" t="0" r="0" b="0"/>
          <a:pathLst>
            <a:path>
              <a:moveTo>
                <a:pt x="0" y="0"/>
              </a:moveTo>
              <a:lnTo>
                <a:pt x="0" y="427973"/>
              </a:lnTo>
              <a:lnTo>
                <a:pt x="656226" y="427973"/>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783827" y="714490"/>
          <a:ext cx="463638" cy="299581"/>
        </a:xfrm>
        <a:custGeom>
          <a:avLst/>
          <a:gdLst/>
          <a:ahLst/>
          <a:cxnLst/>
          <a:rect l="0" t="0" r="0" b="0"/>
          <a:pathLst>
            <a:path>
              <a:moveTo>
                <a:pt x="463638" y="0"/>
              </a:moveTo>
              <a:lnTo>
                <a:pt x="463638" y="149790"/>
              </a:lnTo>
              <a:lnTo>
                <a:pt x="0" y="149790"/>
              </a:lnTo>
              <a:lnTo>
                <a:pt x="0" y="299581"/>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5057666" y="714490"/>
          <a:ext cx="2189799" cy="299581"/>
        </a:xfrm>
        <a:custGeom>
          <a:avLst/>
          <a:gdLst/>
          <a:ahLst/>
          <a:cxnLst/>
          <a:rect l="0" t="0" r="0" b="0"/>
          <a:pathLst>
            <a:path>
              <a:moveTo>
                <a:pt x="2189799" y="0"/>
              </a:moveTo>
              <a:lnTo>
                <a:pt x="2189799" y="149790"/>
              </a:lnTo>
              <a:lnTo>
                <a:pt x="0" y="149790"/>
              </a:lnTo>
              <a:lnTo>
                <a:pt x="0" y="299581"/>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3331505" y="714490"/>
          <a:ext cx="3915960" cy="299581"/>
        </a:xfrm>
        <a:custGeom>
          <a:avLst/>
          <a:gdLst/>
          <a:ahLst/>
          <a:cxnLst/>
          <a:rect l="0" t="0" r="0" b="0"/>
          <a:pathLst>
            <a:path>
              <a:moveTo>
                <a:pt x="3915960" y="0"/>
              </a:moveTo>
              <a:lnTo>
                <a:pt x="3915960" y="149790"/>
              </a:lnTo>
              <a:lnTo>
                <a:pt x="0" y="149790"/>
              </a:lnTo>
              <a:lnTo>
                <a:pt x="0" y="299581"/>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890821" y="1200"/>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890821" y="1200"/>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534176" y="129593"/>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latin typeface="Courier New" panose="02070309020205020404" pitchFamily="49" charset="0"/>
              <a:cs typeface="Courier New" panose="02070309020205020404" pitchFamily="49" charset="0"/>
            </a:rPr>
            <a:t>node</a:t>
          </a:r>
          <a:endParaRPr lang="en-US" sz="1400" kern="1200" dirty="0">
            <a:latin typeface="Courier New" panose="02070309020205020404" pitchFamily="49" charset="0"/>
            <a:cs typeface="Courier New" panose="02070309020205020404" pitchFamily="49" charset="0"/>
          </a:endParaRPr>
        </a:p>
      </dsp:txBody>
      <dsp:txXfrm>
        <a:off x="6534176" y="129593"/>
        <a:ext cx="1426579" cy="456505"/>
      </dsp:txXfrm>
    </dsp:sp>
    <dsp:sp modelId="{42549172-AA64-A840-B29A-9C3F45CE9EE5}">
      <dsp:nvSpPr>
        <dsp:cNvPr id="0" name=""/>
        <dsp:cNvSpPr/>
      </dsp:nvSpPr>
      <dsp:spPr>
        <a:xfrm>
          <a:off x="2974860" y="1014072"/>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2974860" y="1014072"/>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2618215" y="1142464"/>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err="1" smtClean="0">
              <a:latin typeface="Courier New" panose="02070309020205020404" pitchFamily="49" charset="0"/>
              <a:cs typeface="Courier New" panose="02070309020205020404" pitchFamily="49" charset="0"/>
            </a:rPr>
            <a:t>ipaddress</a:t>
          </a:r>
          <a:endParaRPr lang="en-US" sz="1400" kern="1200" dirty="0">
            <a:latin typeface="Courier New" panose="02070309020205020404" pitchFamily="49" charset="0"/>
            <a:cs typeface="Courier New" panose="02070309020205020404" pitchFamily="49" charset="0"/>
          </a:endParaRPr>
        </a:p>
      </dsp:txBody>
      <dsp:txXfrm>
        <a:off x="2618215" y="1142464"/>
        <a:ext cx="1426579" cy="456505"/>
      </dsp:txXfrm>
    </dsp:sp>
    <dsp:sp modelId="{B6FDC77A-3C83-BB4E-BC88-7F6692336B41}">
      <dsp:nvSpPr>
        <dsp:cNvPr id="0" name=""/>
        <dsp:cNvSpPr/>
      </dsp:nvSpPr>
      <dsp:spPr>
        <a:xfrm>
          <a:off x="4701021" y="1014072"/>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4701021" y="1014072"/>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4344376" y="1142464"/>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latin typeface="Courier New" panose="02070309020205020404" pitchFamily="49" charset="0"/>
              <a:cs typeface="Courier New" panose="02070309020205020404" pitchFamily="49" charset="0"/>
            </a:rPr>
            <a:t>hostname</a:t>
          </a:r>
          <a:endParaRPr lang="en-US" sz="1400" kern="1200" dirty="0">
            <a:latin typeface="Courier New" panose="02070309020205020404" pitchFamily="49" charset="0"/>
            <a:cs typeface="Courier New" panose="02070309020205020404" pitchFamily="49" charset="0"/>
          </a:endParaRPr>
        </a:p>
      </dsp:txBody>
      <dsp:txXfrm>
        <a:off x="4344376" y="1142464"/>
        <a:ext cx="1426579" cy="456505"/>
      </dsp:txXfrm>
    </dsp:sp>
    <dsp:sp modelId="{6FE385BF-D2AB-EC41-94A3-9BBD64D9BC9B}">
      <dsp:nvSpPr>
        <dsp:cNvPr id="0" name=""/>
        <dsp:cNvSpPr/>
      </dsp:nvSpPr>
      <dsp:spPr>
        <a:xfrm>
          <a:off x="6427182" y="1014072"/>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427182" y="1014072"/>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6070537" y="1142464"/>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latin typeface="Courier New" panose="02070309020205020404" pitchFamily="49" charset="0"/>
              <a:cs typeface="Courier New" panose="02070309020205020404" pitchFamily="49" charset="0"/>
            </a:rPr>
            <a:t>cloud</a:t>
          </a:r>
          <a:endParaRPr lang="en-US" sz="1400" kern="1200" dirty="0">
            <a:latin typeface="Courier New" panose="02070309020205020404" pitchFamily="49" charset="0"/>
            <a:cs typeface="Courier New" panose="02070309020205020404" pitchFamily="49" charset="0"/>
          </a:endParaRPr>
        </a:p>
      </dsp:txBody>
      <dsp:txXfrm>
        <a:off x="6070537" y="1142464"/>
        <a:ext cx="1426579" cy="456505"/>
      </dsp:txXfrm>
    </dsp:sp>
    <dsp:sp modelId="{577DBC34-A896-B748-9D9E-587430B83FAB}">
      <dsp:nvSpPr>
        <dsp:cNvPr id="0" name=""/>
        <dsp:cNvSpPr/>
      </dsp:nvSpPr>
      <dsp:spPr>
        <a:xfrm>
          <a:off x="7354459" y="2026943"/>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54459" y="2026943"/>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97814" y="2155335"/>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t>public_ipv4</a:t>
          </a:r>
          <a:endParaRPr lang="en-US" sz="1400" kern="1200" dirty="0">
            <a:latin typeface="Courier New" panose="02070309020205020404" pitchFamily="49" charset="0"/>
            <a:cs typeface="Courier New" panose="02070309020205020404" pitchFamily="49" charset="0"/>
          </a:endParaRPr>
        </a:p>
      </dsp:txBody>
      <dsp:txXfrm>
        <a:off x="6997814" y="2155335"/>
        <a:ext cx="1426579" cy="456505"/>
      </dsp:txXfrm>
    </dsp:sp>
    <dsp:sp modelId="{DC68BFBB-CFBB-0848-8314-817F51560838}">
      <dsp:nvSpPr>
        <dsp:cNvPr id="0" name=""/>
        <dsp:cNvSpPr/>
      </dsp:nvSpPr>
      <dsp:spPr>
        <a:xfrm>
          <a:off x="7354459" y="3039815"/>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87B1F0-7769-6647-8FFE-7B71E42DCD62}">
      <dsp:nvSpPr>
        <dsp:cNvPr id="0" name=""/>
        <dsp:cNvSpPr/>
      </dsp:nvSpPr>
      <dsp:spPr>
        <a:xfrm>
          <a:off x="7354459" y="3039815"/>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9ABE52-627E-3541-9DBD-7D72C50D5AFF}">
      <dsp:nvSpPr>
        <dsp:cNvPr id="0" name=""/>
        <dsp:cNvSpPr/>
      </dsp:nvSpPr>
      <dsp:spPr>
        <a:xfrm>
          <a:off x="6997814" y="3168207"/>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t>local_ipv4</a:t>
          </a:r>
          <a:endParaRPr lang="en-US" sz="1400" kern="1200" dirty="0"/>
        </a:p>
      </dsp:txBody>
      <dsp:txXfrm>
        <a:off x="6997814" y="3168207"/>
        <a:ext cx="1426579" cy="456505"/>
      </dsp:txXfrm>
    </dsp:sp>
    <dsp:sp modelId="{542518DF-BADD-4849-B165-CA442662A344}">
      <dsp:nvSpPr>
        <dsp:cNvPr id="0" name=""/>
        <dsp:cNvSpPr/>
      </dsp:nvSpPr>
      <dsp:spPr>
        <a:xfrm>
          <a:off x="7354459" y="4052686"/>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F40B29-3981-2342-BB2A-FA38D7E7B2B6}">
      <dsp:nvSpPr>
        <dsp:cNvPr id="0" name=""/>
        <dsp:cNvSpPr/>
      </dsp:nvSpPr>
      <dsp:spPr>
        <a:xfrm>
          <a:off x="7354459" y="4052686"/>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9D17058-D009-5C49-8EF9-EFAB586269A2}">
      <dsp:nvSpPr>
        <dsp:cNvPr id="0" name=""/>
        <dsp:cNvSpPr/>
      </dsp:nvSpPr>
      <dsp:spPr>
        <a:xfrm>
          <a:off x="6997814" y="4181078"/>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err="1" smtClean="0"/>
            <a:t>public_hostname</a:t>
          </a:r>
          <a:endParaRPr lang="en-US" sz="1400" kern="1200" dirty="0"/>
        </a:p>
      </dsp:txBody>
      <dsp:txXfrm>
        <a:off x="6997814" y="4181078"/>
        <a:ext cx="1426579" cy="456505"/>
      </dsp:txXfrm>
    </dsp:sp>
    <dsp:sp modelId="{FC1A8EF0-7F23-CA4D-AE66-E3D914EA845D}">
      <dsp:nvSpPr>
        <dsp:cNvPr id="0" name=""/>
        <dsp:cNvSpPr/>
      </dsp:nvSpPr>
      <dsp:spPr>
        <a:xfrm>
          <a:off x="7354459" y="5065557"/>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70191F-9713-F24E-B3DD-605BC208B4DB}">
      <dsp:nvSpPr>
        <dsp:cNvPr id="0" name=""/>
        <dsp:cNvSpPr/>
      </dsp:nvSpPr>
      <dsp:spPr>
        <a:xfrm>
          <a:off x="7354459" y="5065557"/>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4E6FC43-1950-A749-818C-AABE9452B572}">
      <dsp:nvSpPr>
        <dsp:cNvPr id="0" name=""/>
        <dsp:cNvSpPr/>
      </dsp:nvSpPr>
      <dsp:spPr>
        <a:xfrm>
          <a:off x="6997814" y="5193950"/>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err="1" smtClean="0"/>
            <a:t>local_hostname</a:t>
          </a:r>
          <a:endParaRPr lang="en-US" sz="1400" kern="1200" dirty="0"/>
        </a:p>
      </dsp:txBody>
      <dsp:txXfrm>
        <a:off x="6997814" y="5193950"/>
        <a:ext cx="1426579" cy="456505"/>
      </dsp:txXfrm>
    </dsp:sp>
    <dsp:sp modelId="{D0AE57B9-ABD7-224B-9F9E-64B67E411476}">
      <dsp:nvSpPr>
        <dsp:cNvPr id="0" name=""/>
        <dsp:cNvSpPr/>
      </dsp:nvSpPr>
      <dsp:spPr>
        <a:xfrm>
          <a:off x="7354459" y="6078429"/>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E4E023-17B7-8E40-B08D-C110A6903776}">
      <dsp:nvSpPr>
        <dsp:cNvPr id="0" name=""/>
        <dsp:cNvSpPr/>
      </dsp:nvSpPr>
      <dsp:spPr>
        <a:xfrm>
          <a:off x="7354459" y="6078429"/>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4A46620-0FA7-4144-B767-472D4A0AEACD}">
      <dsp:nvSpPr>
        <dsp:cNvPr id="0" name=""/>
        <dsp:cNvSpPr/>
      </dsp:nvSpPr>
      <dsp:spPr>
        <a:xfrm>
          <a:off x="6997814" y="6206821"/>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t>…</a:t>
          </a:r>
          <a:endParaRPr lang="en-US" sz="1400" kern="1200" dirty="0"/>
        </a:p>
      </dsp:txBody>
      <dsp:txXfrm>
        <a:off x="6997814" y="6206821"/>
        <a:ext cx="1426579" cy="456505"/>
      </dsp:txXfrm>
    </dsp:sp>
    <dsp:sp modelId="{0F621EC2-8E12-0549-A2AA-DEA3673AA5A3}">
      <dsp:nvSpPr>
        <dsp:cNvPr id="0" name=""/>
        <dsp:cNvSpPr/>
      </dsp:nvSpPr>
      <dsp:spPr>
        <a:xfrm>
          <a:off x="9080620" y="1014072"/>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080620" y="1014072"/>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8723975" y="1142464"/>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err="1" smtClean="0">
              <a:latin typeface="Courier New" panose="02070309020205020404" pitchFamily="49" charset="0"/>
              <a:cs typeface="Courier New" panose="02070309020205020404" pitchFamily="49" charset="0"/>
            </a:rPr>
            <a:t>cpu</a:t>
          </a:r>
          <a:endParaRPr lang="en-US" sz="1400" kern="1200" dirty="0">
            <a:latin typeface="Courier New" panose="02070309020205020404" pitchFamily="49" charset="0"/>
            <a:cs typeface="Courier New" panose="02070309020205020404" pitchFamily="49" charset="0"/>
          </a:endParaRPr>
        </a:p>
      </dsp:txBody>
      <dsp:txXfrm>
        <a:off x="8723975" y="1142464"/>
        <a:ext cx="1426579" cy="456505"/>
      </dsp:txXfrm>
    </dsp:sp>
    <dsp:sp modelId="{A49E9390-BD0F-C24A-9449-9F4ADBBD70B3}">
      <dsp:nvSpPr>
        <dsp:cNvPr id="0" name=""/>
        <dsp:cNvSpPr/>
      </dsp:nvSpPr>
      <dsp:spPr>
        <a:xfrm>
          <a:off x="9080620" y="2026943"/>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080620" y="2026943"/>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8723975" y="2155335"/>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latin typeface="Courier New" panose="02070309020205020404" pitchFamily="49" charset="0"/>
              <a:cs typeface="Courier New" panose="02070309020205020404" pitchFamily="49" charset="0"/>
            </a:rPr>
            <a:t>0</a:t>
          </a:r>
          <a:endParaRPr lang="en-US" sz="1400" kern="1200" dirty="0">
            <a:latin typeface="Courier New" panose="02070309020205020404" pitchFamily="49" charset="0"/>
            <a:cs typeface="Courier New" panose="02070309020205020404" pitchFamily="49" charset="0"/>
          </a:endParaRPr>
        </a:p>
      </dsp:txBody>
      <dsp:txXfrm>
        <a:off x="8723975" y="2155335"/>
        <a:ext cx="1426579" cy="456505"/>
      </dsp:txXfrm>
    </dsp:sp>
    <dsp:sp modelId="{72EC0DAB-5DCC-3743-989B-0DB7633AC99A}">
      <dsp:nvSpPr>
        <dsp:cNvPr id="0" name=""/>
        <dsp:cNvSpPr/>
      </dsp:nvSpPr>
      <dsp:spPr>
        <a:xfrm>
          <a:off x="10007897" y="3039815"/>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007897" y="3039815"/>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9651252" y="3168207"/>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err="1" smtClean="0">
              <a:latin typeface="Courier New" panose="02070309020205020404" pitchFamily="49" charset="0"/>
              <a:cs typeface="Courier New" panose="02070309020205020404" pitchFamily="49" charset="0"/>
            </a:rPr>
            <a:t>mhz</a:t>
          </a:r>
          <a:endParaRPr lang="en-US" sz="1400" kern="1200" dirty="0">
            <a:latin typeface="Courier New" panose="02070309020205020404" pitchFamily="49" charset="0"/>
            <a:cs typeface="Courier New" panose="02070309020205020404" pitchFamily="49" charset="0"/>
          </a:endParaRPr>
        </a:p>
      </dsp:txBody>
      <dsp:txXfrm>
        <a:off x="9651252" y="3168207"/>
        <a:ext cx="1426579" cy="456505"/>
      </dsp:txXfrm>
    </dsp:sp>
    <dsp:sp modelId="{0993E8EE-5E01-1343-BECA-9A7D2BA0EE75}">
      <dsp:nvSpPr>
        <dsp:cNvPr id="0" name=""/>
        <dsp:cNvSpPr/>
      </dsp:nvSpPr>
      <dsp:spPr>
        <a:xfrm>
          <a:off x="10806781" y="1014072"/>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0806781" y="1014072"/>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0450136" y="1142464"/>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latin typeface="Courier New" panose="02070309020205020404" pitchFamily="49" charset="0"/>
              <a:cs typeface="Courier New" panose="02070309020205020404" pitchFamily="49" charset="0"/>
            </a:rPr>
            <a:t>...</a:t>
          </a:r>
          <a:endParaRPr lang="en-US" sz="1400" kern="1200" dirty="0">
            <a:latin typeface="Courier New" panose="02070309020205020404" pitchFamily="49" charset="0"/>
            <a:cs typeface="Courier New" panose="02070309020205020404" pitchFamily="49" charset="0"/>
          </a:endParaRPr>
        </a:p>
      </dsp:txBody>
      <dsp:txXfrm>
        <a:off x="10450136" y="1142464"/>
        <a:ext cx="1426579" cy="45650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5.png>
</file>

<file path=ppt/media/image16.png>
</file>

<file path=ppt/media/image17.png>
</file>

<file path=ppt/media/image18.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30/10/15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 Id="rId3" Type="http://schemas.openxmlformats.org/officeDocument/2006/relationships/hyperlink" Target="http://wiki.apache.org/solr/SolrQuerySyntax"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2209"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86221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smtClean="0"/>
              <a:t>We have been using a form of the search criteria already when we have employed the `knife </a:t>
            </a:r>
            <a:r>
              <a:rPr lang="en-US" sz="1600" dirty="0" err="1" smtClean="0"/>
              <a:t>ssh</a:t>
            </a:r>
            <a:r>
              <a:rPr lang="en-US" sz="1600" dirty="0" smtClean="0"/>
              <a:t>` command. The search criteria that we have been using up to this point is "*:*" which we explained matched every node within our </a:t>
            </a:r>
            <a:r>
              <a:rPr lang="en-US" sz="1600" dirty="0" smtClean="0">
                <a:solidFill>
                  <a:schemeClr val="tx1"/>
                </a:solidFill>
                <a:latin typeface="Arial" panose="020B0604020202020204" pitchFamily="34" charset="0"/>
                <a:cs typeface="Arial" panose="020B0604020202020204" pitchFamily="34" charset="0"/>
              </a:rPr>
              <a:t>infrastructure</a:t>
            </a:r>
            <a:r>
              <a:rPr lang="en-US" sz="1600" dirty="0" smtClean="0"/>
              <a:t>.</a:t>
            </a:r>
          </a:p>
          <a:p>
            <a:endParaRPr lang="en-US" sz="1600" dirty="0" smtClean="0"/>
          </a:p>
          <a:p>
            <a:r>
              <a:rPr lang="en-US" sz="1600" dirty="0" smtClean="0"/>
              <a:t>Querying and returning every node is not exactly what we need to solve our current problem. Scenario: We want only to return a subset of our nodes--only the nodes that are webservers.</a:t>
            </a:r>
          </a:p>
          <a:p>
            <a:endParaRPr lang="en-US" sz="1600" dirty="0" smtClean="0"/>
          </a:p>
          <a:p>
            <a:r>
              <a:rPr lang="en-US" sz="1600" dirty="0" smtClean="0"/>
              <a:t>Let's examine the search criteria more so we can understand how it works and how we can use it to find a subset of the nodes--only the nodes that are webservers.</a:t>
            </a:r>
          </a:p>
          <a:p>
            <a:endParaRPr lang="en-US" sz="1600" dirty="0" smtClean="0">
              <a:latin typeface="Lucida Grande" charset="0"/>
              <a:cs typeface="Lucida Grande" charset="0"/>
              <a:sym typeface="Lucida Grande" charset="0"/>
            </a:endParaRPr>
          </a:p>
          <a:p>
            <a:r>
              <a:rPr lang="en-US" sz="1600" dirty="0" smtClean="0">
                <a:latin typeface="Lucida Grande" charset="0"/>
                <a:cs typeface="Lucida Grande" charset="0"/>
                <a:sym typeface="Lucida Grande" charset="0"/>
              </a:rPr>
              <a:t>More </a:t>
            </a:r>
            <a:r>
              <a:rPr lang="en-US" sz="1600" dirty="0">
                <a:latin typeface="Lucida Grande" charset="0"/>
                <a:cs typeface="Lucida Grande" charset="0"/>
                <a:sym typeface="Lucida Grande" charset="0"/>
              </a:rPr>
              <a:t>in data bags later...</a:t>
            </a:r>
          </a:p>
          <a:p>
            <a:endParaRPr lang="en-US" sz="1600" dirty="0">
              <a:latin typeface="Lucida Grande" charset="0"/>
              <a:cs typeface="Lucida Grande" charset="0"/>
              <a:sym typeface="Lucida Grande" charset="0"/>
            </a:endParaRPr>
          </a:p>
          <a:p>
            <a:r>
              <a:rPr lang="en-US" sz="1600" u="sng" dirty="0">
                <a:latin typeface="Lucida Grande" charset="0"/>
                <a:cs typeface="Lucida Grande" charset="0"/>
                <a:sym typeface="Lucida Grande" charset="0"/>
                <a:hlinkClick r:id="rId3"/>
              </a:rPr>
              <a:t>http://wiki.apache.org/solr/SolrQuerySyntax</a:t>
            </a:r>
            <a:endParaRPr lang="en-US" sz="1600" dirty="0">
              <a:latin typeface="Lucida Grande" charset="0"/>
              <a:cs typeface="Lucida Grande" charset="0"/>
              <a:sym typeface="Lucida Grande" charset="0"/>
            </a:endParaRPr>
          </a:p>
          <a:p>
            <a:endParaRPr lang="en-US" sz="1600" dirty="0">
              <a:latin typeface="Lucida Grande" charset="0"/>
              <a:cs typeface="Lucida Grande" charset="0"/>
              <a:sym typeface="Lucida Grande"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more information about a particular node with the command 'knife node show node1'. This will display a summary of the node information that the Chef Server stores.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a:t>
            </a:r>
            <a:r>
              <a:rPr lang="en-US" baseline="0" dirty="0" smtClean="0"/>
              <a:t> for the name of all nodes whose </a:t>
            </a:r>
            <a:r>
              <a:rPr lang="en-US" baseline="0" dirty="0" err="1" smtClean="0"/>
              <a:t>run_list</a:t>
            </a:r>
            <a:r>
              <a:rPr lang="en-US" baseline="0" dirty="0" smtClean="0"/>
              <a:t> include recipe[apache::default]</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6305"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86630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Lucida Grande" charset="0"/>
                <a:cs typeface="Lucida Grande" charset="0"/>
                <a:sym typeface="Lucida Grande" charset="0"/>
              </a:rPr>
              <a:t>platfor* could match "platform" or "platform_family"</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01"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870402"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a:latin typeface="Lucida Grande" charset="0"/>
                <a:cs typeface="Lucida Grande" charset="0"/>
                <a:sym typeface="Lucida Grande" charset="0"/>
              </a:rPr>
              <a:t>So </a:t>
            </a:r>
          </a:p>
          <a:p>
            <a:r>
              <a:rPr lang="en-US" sz="1600" dirty="0">
                <a:latin typeface="Lucida Grande" charset="0"/>
                <a:cs typeface="Lucida Grande" charset="0"/>
                <a:sym typeface="Lucida Grande" charset="0"/>
              </a:rPr>
              <a:t>'knife search node 'ipaddress:10.1.1.*'' </a:t>
            </a:r>
          </a:p>
          <a:p>
            <a:r>
              <a:rPr lang="en-US" sz="1600" dirty="0">
                <a:latin typeface="Lucida Grande" charset="0"/>
                <a:cs typeface="Lucida Grande" charset="0"/>
                <a:sym typeface="Lucida Grande" charset="0"/>
              </a:rPr>
              <a:t>means </a:t>
            </a:r>
          </a:p>
          <a:p>
            <a:endParaRPr lang="en-US" sz="1600" dirty="0">
              <a:latin typeface="Lucida Grande" charset="0"/>
              <a:cs typeface="Lucida Grande" charset="0"/>
              <a:sym typeface="Lucida Grande" charset="0"/>
            </a:endParaRPr>
          </a:p>
          <a:p>
            <a:r>
              <a:rPr lang="en-US" sz="1600" dirty="0">
                <a:latin typeface="Lucida Grande" charset="0"/>
                <a:cs typeface="Lucida Grande" charset="0"/>
                <a:sym typeface="Lucida Grande" charset="0"/>
              </a:rPr>
              <a:t>"find all nodes that contain the attribute 'ipaddress:10.1.1.*', and return those nodes"</a:t>
            </a:r>
          </a:p>
          <a:p>
            <a:endParaRPr lang="en-US" sz="1600" dirty="0">
              <a:latin typeface="Lucida Grande" charset="0"/>
              <a:cs typeface="Lucida Grande" charset="0"/>
              <a:sym typeface="Lucida Grande" charset="0"/>
            </a:endParaRPr>
          </a:p>
          <a:p>
            <a:r>
              <a:rPr lang="en-US" sz="1600" dirty="0">
                <a:latin typeface="Lucida Grande" charset="0"/>
                <a:cs typeface="Lucida Grande" charset="0"/>
                <a:sym typeface="Lucida Grande" charset="0"/>
              </a:rPr>
              <a:t>It </a:t>
            </a:r>
            <a:r>
              <a:rPr lang="en-US" sz="1600" b="1" dirty="0">
                <a:latin typeface="Lucida Grande" charset="0"/>
                <a:cs typeface="Lucida Grande" charset="0"/>
                <a:sym typeface="Lucida Grande" charset="0"/>
              </a:rPr>
              <a:t>DOES NOT</a:t>
            </a:r>
            <a:r>
              <a:rPr lang="en-US" sz="1600" dirty="0">
                <a:latin typeface="Lucida Grande" charset="0"/>
                <a:cs typeface="Lucida Grande" charset="0"/>
                <a:sym typeface="Lucida Grande" charset="0"/>
              </a:rPr>
              <a:t> mean </a:t>
            </a:r>
          </a:p>
          <a:p>
            <a:endParaRPr lang="en-US" sz="1600" dirty="0">
              <a:latin typeface="Lucida Grande" charset="0"/>
              <a:cs typeface="Lucida Grande" charset="0"/>
              <a:sym typeface="Lucida Grande" charset="0"/>
            </a:endParaRPr>
          </a:p>
          <a:p>
            <a:r>
              <a:rPr lang="en-US" sz="1600" dirty="0">
                <a:latin typeface="Lucida Grande" charset="0"/>
                <a:cs typeface="Lucida Grande" charset="0"/>
                <a:sym typeface="Lucida Grande" charset="0"/>
              </a:rPr>
              <a:t>"find 'ipaddress:10.1.1.*' across all nodes and return those attribute values"</a:t>
            </a:r>
          </a:p>
          <a:p>
            <a:endParaRPr lang="en-US" sz="1600" dirty="0">
              <a:latin typeface="Lucida Grande" charset="0"/>
              <a:cs typeface="Lucida Grande" charset="0"/>
              <a:sym typeface="Lucida Grande" charset="0"/>
            </a:endParaRPr>
          </a:p>
          <a:p>
            <a:r>
              <a:rPr lang="en-US" sz="1600" dirty="0">
                <a:latin typeface="Lucida Grande" charset="0"/>
                <a:cs typeface="Lucida Grande" charset="0"/>
                <a:sym typeface="Lucida Grande" charset="0"/>
              </a:rPr>
              <a:t>I.e. It returns </a:t>
            </a:r>
            <a:r>
              <a:rPr lang="en-US" sz="1600" b="1" dirty="0">
                <a:latin typeface="Lucida Grande" charset="0"/>
                <a:cs typeface="Lucida Grande" charset="0"/>
                <a:sym typeface="Lucida Grande" charset="0"/>
              </a:rPr>
              <a:t>nodes</a:t>
            </a:r>
            <a:r>
              <a:rPr lang="en-US" sz="1600" dirty="0">
                <a:latin typeface="Lucida Grande" charset="0"/>
                <a:cs typeface="Lucida Grande" charset="0"/>
                <a:sym typeface="Lucida Grande" charset="0"/>
              </a:rPr>
              <a:t> 'node1', 'node2' </a:t>
            </a:r>
            <a:r>
              <a:rPr lang="en-US" sz="1600" dirty="0" err="1">
                <a:latin typeface="Lucida Grande" charset="0"/>
                <a:cs typeface="Lucida Grande" charset="0"/>
                <a:sym typeface="Lucida Grande" charset="0"/>
              </a:rPr>
              <a:t>etc</a:t>
            </a:r>
            <a:r>
              <a:rPr lang="en-US" sz="1600" dirty="0">
                <a:latin typeface="Lucida Grande" charset="0"/>
                <a:cs typeface="Lucida Grande" charset="0"/>
                <a:sym typeface="Lucida Grande" charset="0"/>
              </a:rPr>
              <a:t>, and not a list of </a:t>
            </a:r>
            <a:r>
              <a:rPr lang="en-US" sz="1600" b="1" dirty="0">
                <a:latin typeface="Lucida Grande" charset="0"/>
                <a:cs typeface="Lucida Grande" charset="0"/>
                <a:sym typeface="Lucida Grande" charset="0"/>
              </a:rPr>
              <a:t>attributes</a:t>
            </a:r>
            <a:r>
              <a:rPr lang="en-US" sz="1600" dirty="0">
                <a:latin typeface="Lucida Grande" charset="0"/>
                <a:cs typeface="Lucida Grande" charset="0"/>
                <a:sym typeface="Lucida Grande" charset="0"/>
              </a:rPr>
              <a:t> 'ipaddress:10.1.1.1', 'ipaddress:10.1.1.2' </a:t>
            </a:r>
            <a:r>
              <a:rPr lang="en-US" sz="1600" dirty="0" err="1">
                <a:latin typeface="Lucida Grande" charset="0"/>
                <a:cs typeface="Lucida Grande" charset="0"/>
                <a:sym typeface="Lucida Grande" charset="0"/>
              </a:rPr>
              <a:t>etc</a:t>
            </a:r>
            <a:r>
              <a:rPr lang="en-US" sz="1600" dirty="0">
                <a:latin typeface="Lucida Grande" charset="0"/>
                <a:cs typeface="Lucida Grande" charset="0"/>
                <a:sym typeface="Lucida Grande" charset="0"/>
              </a:rPr>
              <a:t>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proxy server. </a:t>
            </a:r>
          </a:p>
          <a:p>
            <a:endParaRPr lang="en-US" dirty="0" smtClean="0"/>
          </a:p>
          <a:p>
            <a:r>
              <a:rPr lang="en-US" dirty="0" smtClean="0"/>
              <a:t>A proxy server is able to receive requests and relay them to other systems. In our case, we specifically want to use the proxy server to balance the entire traffic load between one or more systems.</a:t>
            </a:r>
          </a:p>
          <a:p>
            <a:endParaRPr lang="en-US" dirty="0" smtClean="0"/>
          </a:p>
          <a:p>
            <a:r>
              <a:rPr lang="en-US" dirty="0" smtClean="0"/>
              <a:t>This means we will need to establish a new node within our organization, install the necessary software to make the node a proxy server,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a:t>
            </a:r>
            <a:r>
              <a:rPr lang="en-US" baseline="0" dirty="0" smtClean="0"/>
              <a:t> to your chef-repo directory and then </a:t>
            </a:r>
            <a:r>
              <a:rPr lang="en-US" dirty="0" smtClean="0"/>
              <a:t>generate your new cookbook.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generate cookbook command needs</a:t>
            </a:r>
            <a:r>
              <a:rPr lang="en-US" baseline="0" dirty="0" smtClean="0"/>
              <a:t> the path in the name of the cookbook here to ensure that it generates the cookbook in the cookbooks directory. Without it the cookbook will be generated within the root of the chef repository. If that happens simply have the learner move the newly generated cookbook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39429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within the myhaproxy cookbook you will use the include_recipe method to specify the fully-qualified name of the cookbook and recipe that you want to execute. In this case, when you run your wrapped cookbooks recipe,</a:t>
            </a:r>
            <a:r>
              <a:rPr lang="en-US" baseline="0" dirty="0" smtClean="0"/>
              <a:t> you'll </a:t>
            </a:r>
            <a:r>
              <a:rPr lang="en-US" dirty="0" smtClean="0"/>
              <a:t>want it to run the original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cookbooks on the Chef Super Market, create a wrapper cookbook, replace the existing default values, upload a cookbook to Chef Server, and bootstrap a new node that runs </a:t>
            </a:r>
            <a:r>
              <a:rPr lang="en-US" sz="1200" kern="1200" baseline="0" smtClean="0">
                <a:solidFill>
                  <a:schemeClr val="tx1"/>
                </a:solidFill>
                <a:effectLst/>
                <a:latin typeface="Arial" panose="020B0604020202020204" pitchFamily="34" charset="0"/>
                <a:ea typeface="+mn-ea"/>
                <a:cs typeface="Arial" panose="020B0604020202020204" pitchFamily="34" charset="0"/>
              </a:rPr>
              <a:t>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605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within the myhaproxy cookbook you will use the include_recipe method to specify the fully-qualified name of the cookbook and recipe that you want to execute. In this case, when you run your wrapped cookbooks recipe,</a:t>
            </a:r>
            <a:r>
              <a:rPr lang="en-US" baseline="0" dirty="0" smtClean="0"/>
              <a:t> you'll </a:t>
            </a:r>
            <a:r>
              <a:rPr lang="en-US" dirty="0" smtClean="0"/>
              <a:t>want it to run the original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bit.ly</a:t>
            </a:r>
            <a:r>
              <a:rPr lang="en-US" dirty="0" smtClean="0"/>
              <a:t>/1Xoai9R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44980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Copy/paste from here http://</a:t>
            </a:r>
            <a:r>
              <a:rPr lang="en-US" dirty="0" err="1" smtClean="0"/>
              <a:t>bit.ly</a:t>
            </a:r>
            <a:r>
              <a:rPr lang="en-US" dirty="0" smtClean="0"/>
              <a:t>/1Xoai9R </a:t>
            </a:r>
          </a:p>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more information about a particular node with the command 'knife node show node1'. This will display a summary of the node information that the Chef Server stores.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reason</a:t>
            </a:r>
            <a:r>
              <a:rPr lang="en-US" baseline="0" dirty="0" smtClean="0"/>
              <a:t> </a:t>
            </a:r>
            <a:r>
              <a:rPr lang="en-US" dirty="0" smtClean="0"/>
              <a:t>you may need to ask the node for a different set of attributes</a:t>
            </a:r>
            <a:r>
              <a:rPr lang="en-US" baseline="0" dirty="0" smtClean="0"/>
              <a:t> is that we are using Amazon as a cloud provider for our instances. These instances are displaying the internal IP address when we ask for the ipaddress attribute.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Ohai collects attributes from the current cloud provider and makes them available in an attribute named 'cloud'. We can look at the cloud attribute on our first node and see that it returns for us information about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44245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These ec2 specific attributes only appear if the file '/</a:t>
            </a:r>
            <a:r>
              <a:rPr lang="en-US" dirty="0" err="1" smtClean="0"/>
              <a:t>etc</a:t>
            </a:r>
            <a:r>
              <a:rPr lang="en-US" dirty="0" smtClean="0"/>
              <a:t>/chef/</a:t>
            </a:r>
            <a:r>
              <a:rPr lang="en-US" dirty="0" err="1" smtClean="0"/>
              <a:t>ohai</a:t>
            </a:r>
            <a:r>
              <a:rPr lang="en-US" dirty="0" smtClean="0"/>
              <a:t>/hints//ec2.json' exists</a:t>
            </a:r>
            <a:r>
              <a:rPr lang="en-US" baseline="0" dirty="0" smtClean="0"/>
              <a:t> and contains {}.  This file can be placed manually, but is placed automatically if you use the `knife ec2 ` plugin (i.e. `knife ec2 server create …`) or using Chef Provisioning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node1, you will see the local, private, and public connection information.</a:t>
            </a:r>
          </a:p>
          <a:p>
            <a:endParaRPr lang="en-US" baseline="0" dirty="0" smtClean="0"/>
          </a:p>
          <a:p>
            <a:r>
              <a:rPr lang="en-US" baseline="0" dirty="0" smtClean="0"/>
              <a:t>Capture and write down the public hostname and the public ipv4 address of node1.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node1, you will see the local, private, and public connection information.</a:t>
            </a:r>
          </a:p>
          <a:p>
            <a:endParaRPr lang="en-US" baseline="0" dirty="0" smtClean="0"/>
          </a:p>
          <a:p>
            <a:r>
              <a:rPr lang="en-US" baseline="0" dirty="0" smtClean="0"/>
              <a:t>Capture and write down the public hostname and the public ipv4 address of node1.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more information about a particular node with the command 'knife node show node1'. This will display a summary of the node information that the Chef Server stores.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Bootstrap the</a:t>
            </a:r>
            <a:r>
              <a:rPr lang="en-US" baseline="0" dirty="0" smtClean="0"/>
              <a:t> new</a:t>
            </a:r>
            <a:r>
              <a:rPr lang="en-US" dirty="0" smtClean="0"/>
              <a:t> node and name it node3 – this time we set the </a:t>
            </a:r>
            <a:r>
              <a:rPr lang="en-US" dirty="0" err="1" smtClean="0"/>
              <a:t>runlist</a:t>
            </a:r>
            <a:r>
              <a:rPr lang="en-US" dirty="0" smtClean="0"/>
              <a:t> at boot time.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'node2'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'web02'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10213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more information about a particular node with the command 'knife node show node1'. This will display a summary of the node information that the Chef Server stores.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Copy/paste from here http://</a:t>
            </a:r>
            <a:r>
              <a:rPr lang="en-US" dirty="0" err="1" smtClean="0"/>
              <a:t>bit.ly</a:t>
            </a:r>
            <a:r>
              <a:rPr lang="en-US" dirty="0" smtClean="0"/>
              <a:t>/1Xoai9R </a:t>
            </a:r>
          </a:p>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Copy/paste from here http://</a:t>
            </a:r>
            <a:r>
              <a:rPr lang="en-US" dirty="0" err="1" smtClean="0"/>
              <a:t>bit.ly</a:t>
            </a:r>
            <a:r>
              <a:rPr lang="en-US" dirty="0" smtClean="0"/>
              <a:t>/1Xoai9R </a:t>
            </a:r>
          </a:p>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a:p>
            <a:endParaRPr lang="en-US" dirty="0" smtClean="0"/>
          </a:p>
          <a:p>
            <a:r>
              <a:rPr lang="en-US" dirty="0" smtClean="0"/>
              <a:t>Instructor Note: Allow 5 minutes to complete</a:t>
            </a:r>
            <a:r>
              <a:rPr lang="en-US" baseline="0" dirty="0" smtClean="0"/>
              <a:t>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a:t>
            </a:r>
          </a:p>
          <a:p>
            <a:endParaRPr lang="en-US" dirty="0" smtClean="0"/>
          </a:p>
          <a:p>
            <a:r>
              <a:rPr lang="en-US" dirty="0" smtClean="0"/>
              <a:t>You change 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a:t>
            </a:r>
          </a:p>
          <a:p>
            <a:endParaRPr lang="en-US" dirty="0" smtClean="0"/>
          </a:p>
          <a:p>
            <a:r>
              <a:rPr lang="en-US" dirty="0" smtClean="0"/>
              <a:t>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This time we will </a:t>
            </a:r>
            <a:r>
              <a:rPr lang="en-US" dirty="0" err="1" smtClean="0"/>
              <a:t>setthe</a:t>
            </a:r>
            <a:r>
              <a:rPr lang="en-US" dirty="0" smtClean="0"/>
              <a:t> </a:t>
            </a:r>
            <a:r>
              <a:rPr lang="en-US" dirty="0" err="1" smtClean="0"/>
              <a:t>runlist</a:t>
            </a:r>
            <a:r>
              <a:rPr lang="en-US" dirty="0" smtClean="0"/>
              <a:t> at bootstrap time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'node2'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'web02'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102130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that is complete</a:t>
            </a:r>
            <a:r>
              <a:rPr lang="en-US" baseline="0" dirty="0" smtClean="0"/>
              <a:t> you </a:t>
            </a:r>
            <a:r>
              <a:rPr lang="en-US" dirty="0" smtClean="0"/>
              <a:t>can verify that you've uploaded your cookbook and all of its dependencies.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289118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you</a:t>
            </a:r>
            <a:r>
              <a:rPr lang="en-US" baseline="0" dirty="0" smtClean="0"/>
              <a:t> </a:t>
            </a:r>
            <a:r>
              <a:rPr lang="en-US" dirty="0" smtClean="0"/>
              <a:t>bootstrap a new node named node2.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766295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the node is bootstrapped, validate that it was added correctly to the organization.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8850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smtClean="0"/>
          </a:p>
          <a:p>
            <a:endParaRPr lang="en-US" dirty="0" smtClean="0"/>
          </a:p>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smtClean="0"/>
          </a:p>
          <a:p>
            <a:endParaRPr lang="en-US" dirty="0" smtClean="0"/>
          </a:p>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In general or about specifically about</a:t>
            </a:r>
            <a:r>
              <a:rPr lang="en-US" baseline="0" dirty="0" smtClean="0"/>
              <a:t> Chef Super Market, wrapper cookbooks, node attributes, the 'knife </a:t>
            </a:r>
            <a:r>
              <a:rPr lang="en-US" baseline="0" dirty="0" err="1" smtClean="0"/>
              <a:t>ssh</a:t>
            </a:r>
            <a:r>
              <a:rPr lang="en-US" baseline="0" dirty="0" smtClean="0"/>
              <a:t>' command.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92774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more information about a particular node with the command 'knife node show node1'. This will display a summary of the node information that the Chef Server stores.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Verify that you bootstrapped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88722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596239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42645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88431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0814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82712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wrap="none"/>
          <a:lstStyle>
            <a:lvl1pPr>
              <a:defRPr sz="5900" baseline="0"/>
            </a:lvl1pPr>
          </a:lstStyle>
          <a:p>
            <a:r>
              <a:rPr lang="en-US" dirty="0" smtClean="0"/>
              <a:t>Bullets</a:t>
            </a:r>
            <a:endParaRPr lang="en-US" dirty="0"/>
          </a:p>
        </p:txBody>
      </p:sp>
      <p:sp>
        <p:nvSpPr>
          <p:cNvPr id="5" name="Text Placeholder 4"/>
          <p:cNvSpPr>
            <a:spLocks noGrp="1"/>
          </p:cNvSpPr>
          <p:nvPr>
            <p:ph type="body" sz="quarter" idx="10"/>
          </p:nvPr>
        </p:nvSpPr>
        <p:spPr>
          <a:xfrm>
            <a:off x="609600" y="1524000"/>
            <a:ext cx="14935200" cy="70104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69280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82971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70599349"/>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729638" y="482873"/>
            <a:ext cx="1861844" cy="18618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801" r:id="rId13"/>
    <p:sldLayoutId id="2147483802" r:id="rId14"/>
    <p:sldLayoutId id="2147483804" r:id="rId15"/>
    <p:sldLayoutId id="2147483805" r:id="rId16"/>
    <p:sldLayoutId id="2147483806" r:id="rId17"/>
    <p:sldLayoutId id="2147483808" r:id="rId18"/>
    <p:sldLayoutId id="2147483809" r:id="rId19"/>
    <p:sldLayoutId id="2147483810" r:id="rId20"/>
    <p:sldLayoutId id="2147483811" r:id="rId21"/>
    <p:sldLayoutId id="2147483812" r:id="rId22"/>
    <p:sldLayoutId id="2147483813" r:id="rId23"/>
    <p:sldLayoutId id="214748381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2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hyperlink" Target="https://docs.chef.io/chef_search.html" TargetMode="External"/><Relationship Id="rId6" Type="http://schemas.openxmlformats.org/officeDocument/2006/relationships/hyperlink" Target="https://docs.chef.io/chef_search.html%23search-indexes" TargetMode="External"/><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hyperlink" Target="http://bit.ly/1Xoai9R"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hyperlink" Target="http://bit.ly/1Xoai9R"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comments" Target="../comments/commen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 Id="rId3" Type="http://schemas.openxmlformats.org/officeDocument/2006/relationships/hyperlink" Target="http://bit.ly/1Xoai9R"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2.xml"/></Relationships>
</file>

<file path=ppt/slides/_rels/slide58.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59.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Template Variables &amp; Search</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smtClean="0"/>
              <a:t>Creating </a:t>
            </a:r>
            <a:r>
              <a:rPr lang="en-US" dirty="0"/>
              <a:t>D</a:t>
            </a:r>
            <a:r>
              <a:rPr lang="en-US" dirty="0" smtClean="0"/>
              <a:t>ynamic Content</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Chef Software Inc.</a:t>
            </a:r>
            <a:endParaRPr lang="en-US" sz="1600" dirty="0">
              <a:solidFill>
                <a:srgbClr val="7D868C"/>
              </a:solidFill>
            </a:endParaRPr>
          </a:p>
        </p:txBody>
      </p:sp>
    </p:spTree>
    <p:extLst>
      <p:ext uri="{BB962C8B-B14F-4D97-AF65-F5344CB8AC3E}">
        <p14:creationId xmlns:p14="http://schemas.microsoft.com/office/powerpoint/2010/main" val="3300435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a:t>GE: Testing our </a:t>
            </a:r>
            <a:r>
              <a:rPr lang="en-US" dirty="0" smtClean="0"/>
              <a:t>websites</a:t>
            </a:r>
            <a:endParaRPr lang="en-US" dirty="0"/>
          </a:p>
        </p:txBody>
      </p:sp>
      <p:sp>
        <p:nvSpPr>
          <p:cNvPr id="2" name="Footer Placeholder 1"/>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4294967295"/>
          </p:nvPr>
        </p:nvSpPr>
        <p:spPr>
          <a:xfrm>
            <a:off x="0" y="8580438"/>
            <a:ext cx="3657600" cy="485775"/>
          </a:xfrm>
        </p:spPr>
        <p:txBody>
          <a:bodyPr/>
          <a:lstStyle/>
          <a:p>
            <a:fld id="{D3C6E21F-9381-4880-84FB-1E73165A9E9D}" type="slidenum">
              <a:rPr lang="en-US" smtClean="0"/>
              <a:pPr/>
              <a:t>10</a:t>
            </a:fld>
            <a:endParaRPr lang="en-US" dirty="0"/>
          </a:p>
        </p:txBody>
      </p:sp>
      <p:pic>
        <p:nvPicPr>
          <p:cNvPr id="10" name="Picture 9"/>
          <p:cNvPicPr>
            <a:picLocks noChangeAspect="1"/>
          </p:cNvPicPr>
          <p:nvPr/>
        </p:nvPicPr>
        <p:blipFill>
          <a:blip r:embed="rId3"/>
          <a:stretch>
            <a:fillRect/>
          </a:stretch>
        </p:blipFill>
        <p:spPr>
          <a:xfrm>
            <a:off x="602673" y="2338490"/>
            <a:ext cx="9040078" cy="5387521"/>
          </a:xfrm>
          <a:prstGeom prst="rect">
            <a:avLst/>
          </a:prstGeom>
          <a:ln>
            <a:solidFill>
              <a:schemeClr val="tx1"/>
            </a:solidFill>
          </a:ln>
        </p:spPr>
      </p:pic>
      <p:pic>
        <p:nvPicPr>
          <p:cNvPr id="11" name="Picture 10"/>
          <p:cNvPicPr>
            <a:picLocks noChangeAspect="1"/>
          </p:cNvPicPr>
          <p:nvPr/>
        </p:nvPicPr>
        <p:blipFill>
          <a:blip r:embed="rId4"/>
          <a:stretch>
            <a:fillRect/>
          </a:stretch>
        </p:blipFill>
        <p:spPr>
          <a:xfrm>
            <a:off x="6475661" y="1547242"/>
            <a:ext cx="9028386" cy="5380553"/>
          </a:xfrm>
          <a:prstGeom prst="rect">
            <a:avLst/>
          </a:prstGeom>
          <a:ln>
            <a:solidFill>
              <a:schemeClr val="tx1"/>
            </a:solidFill>
          </a:ln>
        </p:spPr>
      </p:pic>
    </p:spTree>
    <p:extLst>
      <p:ext uri="{BB962C8B-B14F-4D97-AF65-F5344CB8AC3E}">
        <p14:creationId xmlns:p14="http://schemas.microsoft.com/office/powerpoint/2010/main" val="110050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How do we see detail across all nodes?</a:t>
            </a:r>
          </a:p>
        </p:txBody>
      </p:sp>
      <p:sp>
        <p:nvSpPr>
          <p:cNvPr id="3" name="Subtitle 2"/>
          <p:cNvSpPr>
            <a:spLocks noGrp="1"/>
          </p:cNvSpPr>
          <p:nvPr>
            <p:ph type="subTitle" idx="1"/>
          </p:nvPr>
        </p:nvSpPr>
        <p:spPr/>
        <p:txBody>
          <a:bodyPr/>
          <a:lstStyle/>
          <a:p>
            <a:r>
              <a:rPr lang="en-US" dirty="0"/>
              <a:t>Ugh. </a:t>
            </a:r>
            <a:r>
              <a:rPr lang="en-US" dirty="0">
                <a:latin typeface="Courier New"/>
                <a:cs typeface="Courier New"/>
              </a:rPr>
              <a:t>knife node show</a:t>
            </a:r>
            <a:r>
              <a:rPr lang="en-US" dirty="0"/>
              <a:t> only works with individual nodes – how do I see this info for multiple </a:t>
            </a:r>
            <a:r>
              <a:rPr lang="en-US" dirty="0" smtClean="0"/>
              <a:t>nodes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244500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How do we see detail across all nodes?</a:t>
            </a:r>
          </a:p>
        </p:txBody>
      </p:sp>
      <p:sp>
        <p:nvSpPr>
          <p:cNvPr id="3" name="Subtitle 2"/>
          <p:cNvSpPr>
            <a:spLocks noGrp="1"/>
          </p:cNvSpPr>
          <p:nvPr>
            <p:ph type="subTitle" idx="1"/>
          </p:nvPr>
        </p:nvSpPr>
        <p:spPr/>
        <p:txBody>
          <a:bodyPr/>
          <a:lstStyle/>
          <a:p>
            <a:r>
              <a:rPr lang="en-US" dirty="0"/>
              <a:t>Ugh. </a:t>
            </a:r>
            <a:r>
              <a:rPr lang="en-US" dirty="0">
                <a:latin typeface="Courier New"/>
                <a:cs typeface="Courier New"/>
              </a:rPr>
              <a:t>knife node show</a:t>
            </a:r>
            <a:r>
              <a:rPr lang="en-US" dirty="0"/>
              <a:t> only works with individual nodes – how do I see this info for multiple </a:t>
            </a:r>
            <a:r>
              <a:rPr lang="en-US" dirty="0" smtClean="0"/>
              <a:t>nodes</a:t>
            </a:r>
          </a:p>
          <a:p>
            <a:endParaRPr lang="en-US" dirty="0"/>
          </a:p>
          <a:p>
            <a:r>
              <a:rPr lang="en-US" dirty="0" smtClean="0"/>
              <a:t>Search!</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546672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a:t>
            </a:r>
            <a:endParaRPr lang="en-US" dirty="0"/>
          </a:p>
        </p:txBody>
      </p:sp>
      <p:sp>
        <p:nvSpPr>
          <p:cNvPr id="3" name="Subtitle 2"/>
          <p:cNvSpPr>
            <a:spLocks noGrp="1"/>
          </p:cNvSpPr>
          <p:nvPr>
            <p:ph type="subTitle" idx="1"/>
          </p:nvPr>
        </p:nvSpPr>
        <p:spPr/>
        <p:txBody>
          <a:bodyPr/>
          <a:lstStyle/>
          <a:p>
            <a:r>
              <a:rPr lang="en-US" dirty="0" smtClean="0"/>
              <a:t>Search allows you to retrieve information across multiple nodes</a:t>
            </a:r>
            <a:endParaRPr lang="en-US" dirty="0"/>
          </a:p>
        </p:txBody>
      </p:sp>
      <p:sp>
        <p:nvSpPr>
          <p:cNvPr id="4" name="Content Placeholder 3"/>
          <p:cNvSpPr>
            <a:spLocks noGrp="1"/>
          </p:cNvSpPr>
          <p:nvPr>
            <p:ph sz="quarter" idx="13"/>
          </p:nvPr>
        </p:nvSpPr>
        <p:spPr/>
        <p:txBody>
          <a:bodyPr/>
          <a:lstStyle/>
          <a:p>
            <a:endParaRPr lang="en-US" dirty="0"/>
          </a:p>
        </p:txBody>
      </p:sp>
    </p:spTree>
    <p:extLst>
      <p:ext uri="{BB962C8B-B14F-4D97-AF65-F5344CB8AC3E}">
        <p14:creationId xmlns:p14="http://schemas.microsoft.com/office/powerpoint/2010/main" val="946764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4294967295"/>
          </p:nvPr>
        </p:nvSpPr>
        <p:spPr>
          <a:xfrm>
            <a:off x="6299200" y="8579662"/>
            <a:ext cx="3657600" cy="486833"/>
          </a:xfrm>
          <a:prstGeom prst="rect">
            <a:avLst/>
          </a:prstGeom>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429496729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3458307"/>
            <a:ext cx="5979629" cy="2412635"/>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searchable index of all nodes within our infrastructure</a:t>
            </a:r>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772029941"/>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6" name="Picture 5"/>
          <p:cNvPicPr>
            <a:picLocks noChangeAspect="1"/>
          </p:cNvPicPr>
          <p:nvPr/>
        </p:nvPicPr>
        <p:blipFill>
          <a:blip r:embed="rId4"/>
          <a:stretch>
            <a:fillRect/>
          </a:stretch>
        </p:blipFill>
        <p:spPr>
          <a:xfrm>
            <a:off x="11077971" y="2562319"/>
            <a:ext cx="4965908" cy="3512780"/>
          </a:xfrm>
          <a:prstGeom prst="rect">
            <a:avLst/>
          </a:prstGeom>
        </p:spPr>
      </p:pic>
    </p:spTree>
    <p:extLst>
      <p:ext uri="{BB962C8B-B14F-4D97-AF65-F5344CB8AC3E}">
        <p14:creationId xmlns:p14="http://schemas.microsoft.com/office/powerpoint/2010/main" val="1004320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4294967295"/>
          </p:nvPr>
        </p:nvSpPr>
        <p:spPr>
          <a:xfrm>
            <a:off x="6299200" y="8579662"/>
            <a:ext cx="3657600" cy="486833"/>
          </a:xfrm>
          <a:prstGeom prst="rect">
            <a:avLst/>
          </a:prstGeom>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429496729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989385"/>
            <a:ext cx="5979629" cy="28815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11" name="Picture 10"/>
          <p:cNvPicPr>
            <a:picLocks noChangeAspect="1"/>
          </p:cNvPicPr>
          <p:nvPr/>
        </p:nvPicPr>
        <p:blipFill>
          <a:blip r:embed="rId4"/>
          <a:stretch>
            <a:fillRect/>
          </a:stretch>
        </p:blipFill>
        <p:spPr>
          <a:xfrm>
            <a:off x="11077971" y="2562319"/>
            <a:ext cx="4965908" cy="3512780"/>
          </a:xfrm>
          <a:prstGeom prst="rect">
            <a:avLst/>
          </a:prstGeom>
        </p:spPr>
      </p:pic>
      <p:sp>
        <p:nvSpPr>
          <p:cNvPr id="12"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sp>
        <p:nvSpPr>
          <p:cNvPr id="13"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6"/>
              </a:rPr>
              <a:t>https://</a:t>
            </a:r>
            <a:r>
              <a:rPr lang="en-US" sz="2800" dirty="0" smtClean="0">
                <a:solidFill>
                  <a:schemeClr val="tx1"/>
                </a:solidFill>
                <a:latin typeface="Arial" panose="020B0604020202020204" pitchFamily="34" charset="0"/>
                <a:cs typeface="Arial" panose="020B0604020202020204" pitchFamily="34" charset="0"/>
                <a:hlinkClick r:id="rId6"/>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spTree>
    <p:extLst>
      <p:ext uri="{BB962C8B-B14F-4D97-AF65-F5344CB8AC3E}">
        <p14:creationId xmlns:p14="http://schemas.microsoft.com/office/powerpoint/2010/main" val="3803875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185" name="Rectangle 1"/>
          <p:cNvSpPr>
            <a:spLocks noGrp="1" noChangeArrowheads="1"/>
          </p:cNvSpPr>
          <p:nvPr>
            <p:ph type="title"/>
          </p:nvPr>
        </p:nvSpPr>
        <p:spPr/>
        <p:txBody>
          <a:bodyPr/>
          <a:lstStyle/>
          <a:p>
            <a:r>
              <a:rPr lang="en-US" smtClean="0"/>
              <a:t>What is search?</a:t>
            </a:r>
            <a:endParaRPr lang="en-US" dirty="0"/>
          </a:p>
        </p:txBody>
      </p:sp>
      <p:sp>
        <p:nvSpPr>
          <p:cNvPr id="861186" name="Rectangle 2"/>
          <p:cNvSpPr>
            <a:spLocks noGrp="1" noChangeArrowheads="1"/>
          </p:cNvSpPr>
          <p:nvPr>
            <p:ph type="body" sz="quarter" idx="12"/>
          </p:nvPr>
        </p:nvSpPr>
        <p:spPr>
          <a:xfrm>
            <a:off x="677334" y="1147161"/>
            <a:ext cx="12636764" cy="7128785"/>
          </a:xfrm>
        </p:spPr>
        <p:txBody>
          <a:bodyPr/>
          <a:lstStyle/>
          <a:p>
            <a:pPr>
              <a:lnSpc>
                <a:spcPct val="120000"/>
              </a:lnSpc>
            </a:pPr>
            <a:r>
              <a:rPr lang="en-US" dirty="0" smtClean="0"/>
              <a:t>Use search to query data indexed on the chef server</a:t>
            </a:r>
          </a:p>
          <a:p>
            <a:pPr>
              <a:lnSpc>
                <a:spcPct val="120000"/>
              </a:lnSpc>
            </a:pPr>
            <a:endParaRPr lang="en-US" dirty="0" smtClean="0"/>
          </a:p>
          <a:p>
            <a:pPr>
              <a:lnSpc>
                <a:spcPct val="120000"/>
              </a:lnSpc>
            </a:pPr>
            <a:r>
              <a:rPr lang="en-US" sz="3600" dirty="0" smtClean="0"/>
              <a:t>The search </a:t>
            </a:r>
            <a:r>
              <a:rPr lang="en-US" sz="3600" dirty="0" smtClean="0">
                <a:sym typeface="Arial Bold" charset="0"/>
              </a:rPr>
              <a:t>runs </a:t>
            </a:r>
            <a:r>
              <a:rPr lang="en-US" sz="3600" dirty="0">
                <a:sym typeface="Arial Bold" charset="0"/>
              </a:rPr>
              <a:t>on</a:t>
            </a:r>
            <a:r>
              <a:rPr lang="en-US" sz="3600" dirty="0"/>
              <a:t> the server and is </a:t>
            </a:r>
            <a:r>
              <a:rPr lang="en-US" sz="3600" dirty="0">
                <a:sym typeface="Arial Bold" charset="0"/>
              </a:rPr>
              <a:t>invoked from</a:t>
            </a:r>
            <a:r>
              <a:rPr lang="en-US" sz="3600" dirty="0"/>
              <a:t> within a recipe or using knife</a:t>
            </a:r>
          </a:p>
          <a:p>
            <a:pPr>
              <a:lnSpc>
                <a:spcPct val="120000"/>
              </a:lnSpc>
            </a:pPr>
            <a:r>
              <a:rPr lang="en-US" sz="3600" b="1" dirty="0" smtClean="0"/>
              <a:t>INDEX </a:t>
            </a:r>
            <a:r>
              <a:rPr lang="en-US" sz="3600" dirty="0" smtClean="0"/>
              <a:t>can be 'client', 'environment', 'node', 'role', (or the name of a data bag)</a:t>
            </a:r>
          </a:p>
          <a:p>
            <a:pPr>
              <a:lnSpc>
                <a:spcPct val="120000"/>
              </a:lnSpc>
            </a:pPr>
            <a:r>
              <a:rPr lang="en-US" sz="3600" b="1" dirty="0" smtClean="0"/>
              <a:t>SEARCH_QUERY </a:t>
            </a:r>
            <a:r>
              <a:rPr lang="en-US" sz="3600" dirty="0" smtClean="0"/>
              <a:t>is </a:t>
            </a:r>
            <a:r>
              <a:rPr lang="en-US" sz="3600" dirty="0"/>
              <a:t>of the format "</a:t>
            </a:r>
            <a:r>
              <a:rPr lang="en-US" sz="3600" dirty="0" err="1"/>
              <a:t>attribute:value</a:t>
            </a:r>
            <a:r>
              <a:rPr lang="en-US" sz="3600" dirty="0" smtClean="0"/>
              <a:t>"</a:t>
            </a:r>
          </a:p>
          <a:p>
            <a:pPr>
              <a:lnSpc>
                <a:spcPct val="120000"/>
              </a:lnSpc>
            </a:pPr>
            <a:r>
              <a:rPr lang="en-US" sz="3600" dirty="0"/>
              <a:t>	</a:t>
            </a:r>
            <a:r>
              <a:rPr lang="en-US" sz="3600" dirty="0" smtClean="0"/>
              <a:t>Querying </a:t>
            </a:r>
            <a:r>
              <a:rPr lang="en-US" sz="3600" dirty="0"/>
              <a:t>"*:*" returns </a:t>
            </a:r>
            <a:r>
              <a:rPr lang="en-US" sz="3600" dirty="0" smtClean="0"/>
              <a:t>everything</a:t>
            </a:r>
          </a:p>
        </p:txBody>
      </p:sp>
      <p:sp>
        <p:nvSpPr>
          <p:cNvPr id="861187" name="Rectangle 3"/>
          <p:cNvSpPr>
            <a:spLocks/>
          </p:cNvSpPr>
          <p:nvPr/>
        </p:nvSpPr>
        <p:spPr bwMode="auto">
          <a:xfrm>
            <a:off x="1025525" y="2193946"/>
            <a:ext cx="139192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r>
              <a:rPr lang="en-US" sz="3600" dirty="0">
                <a:solidFill>
                  <a:srgbClr val="000090"/>
                </a:solidFill>
                <a:latin typeface="Courier" charset="0"/>
                <a:ea typeface="ＭＳ Ｐゴシック" charset="0"/>
                <a:cs typeface="Courier" charset="0"/>
                <a:sym typeface="Courier" charset="0"/>
              </a:rPr>
              <a:t>$ knife search </a:t>
            </a:r>
            <a:r>
              <a:rPr lang="en-US" sz="3600" b="1" dirty="0" smtClean="0">
                <a:solidFill>
                  <a:srgbClr val="000090"/>
                </a:solidFill>
                <a:latin typeface="Courier" charset="0"/>
                <a:ea typeface="ＭＳ Ｐゴシック" charset="0"/>
                <a:cs typeface="Courier" charset="0"/>
                <a:sym typeface="Courier" charset="0"/>
              </a:rPr>
              <a:t>INDEX</a:t>
            </a:r>
            <a:r>
              <a:rPr lang="en-US" sz="3600" dirty="0" smtClean="0">
                <a:solidFill>
                  <a:srgbClr val="000090"/>
                </a:solidFill>
                <a:latin typeface="Courier" charset="0"/>
                <a:ea typeface="ＭＳ Ｐゴシック" charset="0"/>
                <a:cs typeface="Courier" charset="0"/>
                <a:sym typeface="Courier" charset="0"/>
              </a:rPr>
              <a:t> </a:t>
            </a:r>
            <a:r>
              <a:rPr lang="en-US" sz="3600" b="1" dirty="0">
                <a:solidFill>
                  <a:srgbClr val="000090"/>
                </a:solidFill>
                <a:latin typeface="Courier" charset="0"/>
                <a:ea typeface="ＭＳ Ｐゴシック" charset="0"/>
                <a:cs typeface="Courier" charset="0"/>
                <a:sym typeface="Courier" charset="0"/>
              </a:rPr>
              <a:t>SEARCH_QUERY</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37277598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6261422"/>
          </a:xfrm>
        </p:spPr>
        <p:txBody>
          <a:bodyPr/>
          <a:lstStyle/>
          <a:p>
            <a:r>
              <a:rPr lang="en-US" sz="1300" dirty="0">
                <a:latin typeface="Courier New"/>
                <a:cs typeface="Courier New"/>
              </a:rPr>
              <a:t>2 items found</a:t>
            </a:r>
          </a:p>
          <a:p>
            <a:endParaRPr lang="en-US" sz="1300" dirty="0">
              <a:latin typeface="Courier New"/>
              <a:cs typeface="Courier New"/>
            </a:endParaRPr>
          </a:p>
          <a:p>
            <a:r>
              <a:rPr lang="en-US" sz="1300" dirty="0">
                <a:latin typeface="Courier New"/>
                <a:cs typeface="Courier New"/>
              </a:rPr>
              <a:t>Node Name:   node1</a:t>
            </a:r>
          </a:p>
          <a:p>
            <a:r>
              <a:rPr lang="en-US" sz="1300" dirty="0">
                <a:latin typeface="Courier New"/>
                <a:cs typeface="Courier New"/>
              </a:rPr>
              <a:t>Environment: _default</a:t>
            </a:r>
          </a:p>
          <a:p>
            <a:r>
              <a:rPr lang="en-US" sz="1300" dirty="0">
                <a:latin typeface="Courier New"/>
                <a:cs typeface="Courier New"/>
              </a:rPr>
              <a:t>FQDN:        ip-172-31-29-218.ec2.internal</a:t>
            </a:r>
          </a:p>
          <a:p>
            <a:r>
              <a:rPr lang="en-US" sz="1300" dirty="0">
                <a:latin typeface="Courier New"/>
                <a:cs typeface="Courier New"/>
              </a:rPr>
              <a:t>IP:          54.88.185.159</a:t>
            </a:r>
          </a:p>
          <a:p>
            <a:r>
              <a:rPr lang="en-US" sz="1300" dirty="0">
                <a:latin typeface="Courier New"/>
                <a:cs typeface="Courier New"/>
              </a:rPr>
              <a:t>Run List:    recipe[apache]</a:t>
            </a:r>
          </a:p>
          <a:p>
            <a:r>
              <a:rPr lang="en-US" sz="1300" dirty="0">
                <a:latin typeface="Courier New"/>
                <a:cs typeface="Courier New"/>
              </a:rPr>
              <a:t>Roles:</a:t>
            </a:r>
          </a:p>
          <a:p>
            <a:r>
              <a:rPr lang="en-US" sz="1300" dirty="0">
                <a:latin typeface="Courier New"/>
                <a:cs typeface="Courier New"/>
              </a:rPr>
              <a:t>Recipes:     apache::default, apache::server</a:t>
            </a:r>
          </a:p>
          <a:p>
            <a:r>
              <a:rPr lang="en-US" sz="1300" dirty="0">
                <a:latin typeface="Courier New"/>
                <a:cs typeface="Courier New"/>
              </a:rPr>
              <a:t>Platform:    centos 6.7</a:t>
            </a:r>
          </a:p>
          <a:p>
            <a:r>
              <a:rPr lang="en-US" sz="1300" dirty="0">
                <a:latin typeface="Courier New"/>
                <a:cs typeface="Courier New"/>
              </a:rPr>
              <a:t>Tags:</a:t>
            </a:r>
          </a:p>
          <a:p>
            <a:endParaRPr lang="en-US" sz="1300" dirty="0">
              <a:latin typeface="Courier New"/>
              <a:cs typeface="Courier New"/>
            </a:endParaRPr>
          </a:p>
          <a:p>
            <a:r>
              <a:rPr lang="en-US" sz="1300" dirty="0">
                <a:latin typeface="Courier New"/>
                <a:cs typeface="Courier New"/>
              </a:rPr>
              <a:t>Node Name:   node2</a:t>
            </a:r>
          </a:p>
          <a:p>
            <a:r>
              <a:rPr lang="en-US" sz="1300" dirty="0">
                <a:latin typeface="Courier New"/>
                <a:cs typeface="Courier New"/>
              </a:rPr>
              <a:t>Environment: _default</a:t>
            </a:r>
          </a:p>
          <a:p>
            <a:r>
              <a:rPr lang="en-US" sz="1300" dirty="0">
                <a:latin typeface="Courier New"/>
                <a:cs typeface="Courier New"/>
              </a:rPr>
              <a:t>FQDN:        ip-172-31-29-219.ec2.internal</a:t>
            </a:r>
          </a:p>
          <a:p>
            <a:r>
              <a:rPr lang="en-US" sz="1300" dirty="0">
                <a:latin typeface="Courier New"/>
                <a:cs typeface="Courier New"/>
              </a:rPr>
              <a:t>IP:          54.84.233.7</a:t>
            </a:r>
          </a:p>
          <a:p>
            <a:r>
              <a:rPr lang="en-US" sz="1300" dirty="0">
                <a:latin typeface="Courier New"/>
                <a:cs typeface="Courier New"/>
              </a:rPr>
              <a:t>Run List:    recipe[apache]</a:t>
            </a:r>
          </a:p>
          <a:p>
            <a:r>
              <a:rPr lang="en-US" sz="1300" dirty="0">
                <a:latin typeface="Courier New"/>
                <a:cs typeface="Courier New"/>
              </a:rPr>
              <a:t>Roles:</a:t>
            </a:r>
          </a:p>
          <a:p>
            <a:r>
              <a:rPr lang="en-US" sz="1300" dirty="0">
                <a:latin typeface="Courier New"/>
                <a:cs typeface="Courier New"/>
              </a:rPr>
              <a:t>Recipes:     apache::default, apache::server</a:t>
            </a:r>
          </a:p>
          <a:p>
            <a:r>
              <a:rPr lang="en-US" sz="1300" dirty="0">
                <a:latin typeface="Courier New"/>
                <a:cs typeface="Courier New"/>
              </a:rPr>
              <a:t>Platform:    centos 6.7</a:t>
            </a:r>
          </a:p>
          <a:p>
            <a:r>
              <a:rPr lang="en-US" sz="1300" dirty="0">
                <a:latin typeface="Courier New"/>
                <a:cs typeface="Courier New"/>
              </a:rPr>
              <a:t>Tags:</a:t>
            </a:r>
          </a:p>
        </p:txBody>
      </p:sp>
      <p:sp>
        <p:nvSpPr>
          <p:cNvPr id="3" name="Title 2"/>
          <p:cNvSpPr>
            <a:spLocks noGrp="1"/>
          </p:cNvSpPr>
          <p:nvPr>
            <p:ph type="title"/>
          </p:nvPr>
        </p:nvSpPr>
        <p:spPr/>
        <p:txBody>
          <a:bodyPr>
            <a:normAutofit/>
          </a:bodyPr>
          <a:lstStyle/>
          <a:p>
            <a:r>
              <a:rPr lang="en-US" dirty="0"/>
              <a:t>GE: View </a:t>
            </a:r>
            <a:r>
              <a:rPr lang="en-US" dirty="0" smtClean="0"/>
              <a:t>information for all </a:t>
            </a:r>
            <a:r>
              <a:rPr lang="en-US" dirty="0"/>
              <a:t>nodes</a:t>
            </a:r>
          </a:p>
        </p:txBody>
      </p:sp>
      <p:sp>
        <p:nvSpPr>
          <p:cNvPr id="4" name="Text Placeholder 3"/>
          <p:cNvSpPr>
            <a:spLocks noGrp="1"/>
          </p:cNvSpPr>
          <p:nvPr>
            <p:ph type="body" sz="quarter" idx="11"/>
          </p:nvPr>
        </p:nvSpPr>
        <p:spPr/>
        <p:txBody>
          <a:bodyPr/>
          <a:lstStyle/>
          <a:p>
            <a:r>
              <a:rPr lang="en-US" dirty="0" smtClean="0">
                <a:latin typeface="Courier New"/>
                <a:cs typeface="Courier New"/>
              </a:rPr>
              <a:t>$ knife search node "*:*"</a:t>
            </a:r>
            <a:endParaRPr lang="en-US" dirty="0">
              <a:latin typeface="Courier New"/>
              <a:cs typeface="Courier New"/>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93516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412575"/>
          </a:xfrm>
        </p:spPr>
        <p:txBody>
          <a:bodyPr/>
          <a:lstStyle/>
          <a:p>
            <a:r>
              <a:rPr lang="en-US" dirty="0">
                <a:latin typeface="Courier New"/>
                <a:cs typeface="Courier New"/>
              </a:rPr>
              <a:t>2 items found</a:t>
            </a:r>
          </a:p>
          <a:p>
            <a:endParaRPr lang="en-US" dirty="0">
              <a:latin typeface="Courier New"/>
              <a:cs typeface="Courier New"/>
            </a:endParaRPr>
          </a:p>
          <a:p>
            <a:r>
              <a:rPr lang="en-US" dirty="0">
                <a:latin typeface="Courier New"/>
                <a:cs typeface="Courier New"/>
              </a:rPr>
              <a:t>node1:</a:t>
            </a:r>
          </a:p>
          <a:p>
            <a:r>
              <a:rPr lang="en-US" dirty="0">
                <a:latin typeface="Courier New"/>
                <a:cs typeface="Courier New"/>
              </a:rPr>
              <a:t>  name: node1</a:t>
            </a:r>
          </a:p>
          <a:p>
            <a:endParaRPr lang="en-US" dirty="0">
              <a:latin typeface="Courier New"/>
              <a:cs typeface="Courier New"/>
            </a:endParaRPr>
          </a:p>
          <a:p>
            <a:r>
              <a:rPr lang="en-US" dirty="0">
                <a:latin typeface="Courier New"/>
                <a:cs typeface="Courier New"/>
              </a:rPr>
              <a:t>node2:</a:t>
            </a:r>
          </a:p>
          <a:p>
            <a:r>
              <a:rPr lang="en-US" dirty="0">
                <a:latin typeface="Courier New"/>
                <a:cs typeface="Courier New"/>
              </a:rPr>
              <a:t>  name: node2</a:t>
            </a:r>
          </a:p>
        </p:txBody>
      </p:sp>
      <p:sp>
        <p:nvSpPr>
          <p:cNvPr id="3" name="Title 2"/>
          <p:cNvSpPr>
            <a:spLocks noGrp="1"/>
          </p:cNvSpPr>
          <p:nvPr>
            <p:ph type="title"/>
          </p:nvPr>
        </p:nvSpPr>
        <p:spPr/>
        <p:txBody>
          <a:bodyPr>
            <a:normAutofit/>
          </a:bodyPr>
          <a:lstStyle/>
          <a:p>
            <a:r>
              <a:rPr lang="en-US" dirty="0" smtClean="0"/>
              <a:t>GE: Narrow the search</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a:cs typeface="Courier New"/>
              </a:rPr>
              <a:t>$ </a:t>
            </a:r>
            <a:r>
              <a:rPr lang="en-US" sz="3200" dirty="0">
                <a:latin typeface="Courier New"/>
                <a:cs typeface="Courier New"/>
              </a:rPr>
              <a:t>knife search node "</a:t>
            </a:r>
            <a:r>
              <a:rPr lang="en-US" sz="3200" dirty="0" err="1">
                <a:latin typeface="Courier New"/>
                <a:cs typeface="Courier New"/>
              </a:rPr>
              <a:t>recipes:apache</a:t>
            </a:r>
            <a:r>
              <a:rPr lang="en-US" sz="3200" dirty="0">
                <a:latin typeface="Courier New"/>
                <a:cs typeface="Courier New"/>
              </a:rPr>
              <a:t>\:\:default" </a:t>
            </a:r>
            <a:r>
              <a:rPr lang="en-US" sz="3200" dirty="0" smtClean="0">
                <a:latin typeface="Courier New"/>
                <a:cs typeface="Courier New"/>
              </a:rPr>
              <a:t>-a name</a:t>
            </a:r>
            <a:endParaRPr lang="en-US" sz="3200" dirty="0">
              <a:latin typeface="Courier New"/>
              <a:cs typeface="Courier New"/>
            </a:endParaRPr>
          </a:p>
        </p:txBody>
      </p:sp>
      <p:sp>
        <p:nvSpPr>
          <p:cNvPr id="5" name="Footer Placeholder 4"/>
          <p:cNvSpPr>
            <a:spLocks noGrp="1"/>
          </p:cNvSpPr>
          <p:nvPr>
            <p:ph type="ftr" sz="quarter" idx="12"/>
          </p:nvPr>
        </p:nvSpPr>
        <p:spPr/>
        <p:txBody>
          <a:bodyPr/>
          <a:lstStyle/>
          <a:p>
            <a:r>
              <a:rPr lang="en-US" smtClean="0"/>
              <a:t>©2015 Chef Software Inc.</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887676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65281" name="Rectangle 1"/>
          <p:cNvSpPr>
            <a:spLocks noGrp="1" noChangeArrowheads="1"/>
          </p:cNvSpPr>
          <p:nvPr>
            <p:ph type="title"/>
          </p:nvPr>
        </p:nvSpPr>
        <p:spPr>
          <a:ln/>
        </p:spPr>
        <p:txBody>
          <a:bodyPr/>
          <a:lstStyle/>
          <a:p>
            <a:r>
              <a:rPr lang="en-US"/>
              <a:t>Query Syntax</a:t>
            </a:r>
          </a:p>
        </p:txBody>
      </p:sp>
      <p:sp>
        <p:nvSpPr>
          <p:cNvPr id="865282" name="Rectangle 2"/>
          <p:cNvSpPr>
            <a:spLocks noGrp="1" noChangeArrowheads="1"/>
          </p:cNvSpPr>
          <p:nvPr>
            <p:ph type="body" sz="quarter" idx="10"/>
          </p:nvPr>
        </p:nvSpPr>
        <p:spPr>
          <a:xfrm>
            <a:off x="609600" y="1524000"/>
            <a:ext cx="15347323" cy="7010400"/>
          </a:xfrm>
          <a:ln/>
        </p:spPr>
        <p:txBody>
          <a:bodyPr>
            <a:normAutofit/>
          </a:bodyPr>
          <a:lstStyle/>
          <a:p>
            <a:r>
              <a:rPr lang="en-US" sz="4800" dirty="0"/>
              <a:t>Chef search uses the </a:t>
            </a:r>
            <a:r>
              <a:rPr lang="en-US" sz="4800" dirty="0" err="1"/>
              <a:t>Solr</a:t>
            </a:r>
            <a:r>
              <a:rPr lang="en-US" sz="4800" dirty="0"/>
              <a:t> '</a:t>
            </a:r>
            <a:r>
              <a:rPr lang="en-US" sz="4800" dirty="0" err="1"/>
              <a:t>key:search_pattern</a:t>
            </a:r>
            <a:r>
              <a:rPr lang="en-US" sz="4800" dirty="0"/>
              <a:t>' syntax</a:t>
            </a:r>
          </a:p>
          <a:p>
            <a:endParaRPr lang="en-US" sz="4800" dirty="0"/>
          </a:p>
          <a:p>
            <a:r>
              <a:rPr lang="en-US" sz="4800" dirty="0"/>
              <a:t>Use an asterisk ("*") for &gt;=0 chars in a wildcard search</a:t>
            </a:r>
          </a:p>
          <a:p>
            <a:endParaRPr lang="en-US" sz="4800" dirty="0"/>
          </a:p>
          <a:p>
            <a:endParaRPr lang="en-US" sz="4800" dirty="0"/>
          </a:p>
          <a:p>
            <a:r>
              <a:rPr lang="en-US" sz="4800" dirty="0"/>
              <a:t>Use a question mark ("?") to replace a single character</a:t>
            </a:r>
          </a:p>
        </p:txBody>
      </p:sp>
      <p:sp>
        <p:nvSpPr>
          <p:cNvPr id="865283" name="Rectangle 3"/>
          <p:cNvSpPr>
            <a:spLocks/>
          </p:cNvSpPr>
          <p:nvPr/>
        </p:nvSpPr>
        <p:spPr bwMode="auto">
          <a:xfrm>
            <a:off x="1025527" y="6915298"/>
            <a:ext cx="13248773"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r>
              <a:rPr lang="en-US" sz="3600" dirty="0">
                <a:solidFill>
                  <a:srgbClr val="000090"/>
                </a:solidFill>
                <a:latin typeface="Courier" charset="0"/>
                <a:ea typeface="ＭＳ Ｐゴシック" charset="0"/>
                <a:cs typeface="Courier" charset="0"/>
                <a:sym typeface="Courier" charset="0"/>
              </a:rPr>
              <a:t>$ knife search node "platform_version:12.0?"</a:t>
            </a:r>
          </a:p>
        </p:txBody>
      </p:sp>
      <p:sp>
        <p:nvSpPr>
          <p:cNvPr id="865284" name="Rectangle 4"/>
          <p:cNvSpPr>
            <a:spLocks/>
          </p:cNvSpPr>
          <p:nvPr/>
        </p:nvSpPr>
        <p:spPr bwMode="auto">
          <a:xfrm>
            <a:off x="1028702" y="2375047"/>
            <a:ext cx="13248773"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r>
              <a:rPr lang="en-US" sz="3600" dirty="0">
                <a:solidFill>
                  <a:srgbClr val="000090"/>
                </a:solidFill>
                <a:latin typeface="Courier" charset="0"/>
                <a:ea typeface="ＭＳ Ｐゴシック" charset="0"/>
                <a:cs typeface="Courier" charset="0"/>
                <a:sym typeface="Courier" charset="0"/>
              </a:rPr>
              <a:t>$ knife search node "ipaddress:10.20.30.40"</a:t>
            </a:r>
          </a:p>
        </p:txBody>
      </p:sp>
      <p:sp>
        <p:nvSpPr>
          <p:cNvPr id="865285" name="Rectangle 5"/>
          <p:cNvSpPr>
            <a:spLocks/>
          </p:cNvSpPr>
          <p:nvPr/>
        </p:nvSpPr>
        <p:spPr bwMode="auto">
          <a:xfrm>
            <a:off x="1028702" y="4172097"/>
            <a:ext cx="13248773" cy="116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r>
              <a:rPr lang="en-US" sz="3600" dirty="0">
                <a:solidFill>
                  <a:srgbClr val="000090"/>
                </a:solidFill>
                <a:latin typeface="Courier" charset="0"/>
                <a:ea typeface="ＭＳ Ｐゴシック" charset="0"/>
                <a:cs typeface="Courier" charset="0"/>
                <a:sym typeface="Courier" charset="0"/>
              </a:rPr>
              <a:t>$ knife search node "ipaddress:10.*"</a:t>
            </a:r>
          </a:p>
          <a:p>
            <a:pPr algn="l"/>
            <a:r>
              <a:rPr lang="en-US" sz="3600" dirty="0">
                <a:solidFill>
                  <a:srgbClr val="000090"/>
                </a:solidFill>
                <a:latin typeface="Courier" charset="0"/>
                <a:ea typeface="ＭＳ Ｐゴシック" charset="0"/>
                <a:cs typeface="Courier" charset="0"/>
                <a:sym typeface="Courier" charset="0"/>
              </a:rPr>
              <a:t>$ knife search node "</a:t>
            </a:r>
            <a:r>
              <a:rPr lang="en-US" sz="3600" dirty="0" err="1">
                <a:solidFill>
                  <a:srgbClr val="000090"/>
                </a:solidFill>
                <a:latin typeface="Courier" charset="0"/>
                <a:ea typeface="ＭＳ Ｐゴシック" charset="0"/>
                <a:cs typeface="Courier" charset="0"/>
                <a:sym typeface="Courier" charset="0"/>
              </a:rPr>
              <a:t>platfo</a:t>
            </a:r>
            <a:r>
              <a:rPr lang="en-US" sz="3600" dirty="0">
                <a:solidFill>
                  <a:srgbClr val="000090"/>
                </a:solidFill>
                <a:latin typeface="Courier" charset="0"/>
                <a:ea typeface="ＭＳ Ｐゴシック" charset="0"/>
                <a:cs typeface="Courier" charset="0"/>
                <a:sym typeface="Courier" charset="0"/>
              </a:rPr>
              <a:t>*:</a:t>
            </a:r>
            <a:r>
              <a:rPr lang="en-US" sz="3600" dirty="0" err="1">
                <a:solidFill>
                  <a:srgbClr val="000090"/>
                </a:solidFill>
                <a:latin typeface="Courier" charset="0"/>
                <a:ea typeface="ＭＳ Ｐゴシック" charset="0"/>
                <a:cs typeface="Courier" charset="0"/>
                <a:sym typeface="Courier" charset="0"/>
              </a:rPr>
              <a:t>ubuntu</a:t>
            </a:r>
            <a:r>
              <a:rPr lang="en-US" sz="3600" dirty="0">
                <a:solidFill>
                  <a:srgbClr val="000090"/>
                </a:solidFill>
                <a:latin typeface="Courier" charset="0"/>
                <a:ea typeface="ＭＳ Ｐゴシック" charset="0"/>
                <a:cs typeface="Courier" charset="0"/>
                <a:sym typeface="Courier" charset="0"/>
              </a:rPr>
              <a:t>"</a:t>
            </a:r>
          </a:p>
        </p:txBody>
      </p:sp>
    </p:spTree>
    <p:extLst>
      <p:ext uri="{BB962C8B-B14F-4D97-AF65-F5344CB8AC3E}">
        <p14:creationId xmlns:p14="http://schemas.microsoft.com/office/powerpoint/2010/main" val="3092926199"/>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Set the </a:t>
            </a:r>
            <a:r>
              <a:rPr lang="en-US" dirty="0" err="1" smtClean="0"/>
              <a:t>runlist</a:t>
            </a:r>
            <a:r>
              <a:rPr lang="en-US" dirty="0" smtClean="0"/>
              <a:t> while bootstrapping a node</a:t>
            </a:r>
          </a:p>
          <a:p>
            <a:pPr marL="918610" lvl="1" indent="-609585">
              <a:buFont typeface="Wingdings" panose="05000000000000000000" pitchFamily="2" charset="2"/>
              <a:buChar char="Ø"/>
            </a:pPr>
            <a:r>
              <a:rPr lang="en-US" dirty="0" smtClean="0"/>
              <a:t>Identify EC2 specific node attributes</a:t>
            </a:r>
          </a:p>
          <a:p>
            <a:pPr marL="918610" lvl="1" indent="-609585">
              <a:buFont typeface="Wingdings" panose="05000000000000000000" pitchFamily="2" charset="2"/>
              <a:buChar char="Ø"/>
            </a:pPr>
            <a:r>
              <a:rPr lang="en-US" dirty="0" smtClean="0"/>
              <a:t>Execute a search using knife and within a recipe </a:t>
            </a:r>
          </a:p>
          <a:p>
            <a:pPr marL="918610" lvl="1" indent="-609585">
              <a:buFont typeface="Wingdings" panose="05000000000000000000" pitchFamily="2" charset="2"/>
              <a:buChar char="Ø"/>
            </a:pPr>
            <a:endParaRPr lang="en-US" dirty="0" smtClean="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3"/>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58921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69377" name="Rectangle 1"/>
          <p:cNvSpPr>
            <a:spLocks noGrp="1" noChangeArrowheads="1"/>
          </p:cNvSpPr>
          <p:nvPr>
            <p:ph type="title"/>
          </p:nvPr>
        </p:nvSpPr>
        <p:spPr>
          <a:ln/>
        </p:spPr>
        <p:txBody>
          <a:bodyPr>
            <a:normAutofit fontScale="90000"/>
          </a:bodyPr>
          <a:lstStyle/>
          <a:p>
            <a:r>
              <a:rPr lang="en-US" sz="6400" dirty="0"/>
              <a:t>Remember what you're searching for!</a:t>
            </a:r>
          </a:p>
        </p:txBody>
      </p:sp>
      <p:sp>
        <p:nvSpPr>
          <p:cNvPr id="869378" name="Rectangle 2"/>
          <p:cNvSpPr>
            <a:spLocks noGrp="1" noChangeArrowheads="1"/>
          </p:cNvSpPr>
          <p:nvPr>
            <p:ph idx="1"/>
          </p:nvPr>
        </p:nvSpPr>
        <p:spPr>
          <a:xfrm>
            <a:off x="800100" y="1905000"/>
            <a:ext cx="15265400" cy="6731000"/>
          </a:xfrm>
          <a:ln/>
        </p:spPr>
        <p:txBody>
          <a:bodyPr>
            <a:normAutofit/>
          </a:bodyPr>
          <a:lstStyle/>
          <a:p>
            <a:endParaRPr lang="en-US" sz="4300" dirty="0"/>
          </a:p>
          <a:p>
            <a:endParaRPr lang="en-US" sz="4300" dirty="0"/>
          </a:p>
          <a:p>
            <a:endParaRPr lang="en-US" sz="4300" dirty="0"/>
          </a:p>
          <a:p>
            <a:endParaRPr lang="en-US" sz="4300" dirty="0"/>
          </a:p>
          <a:p>
            <a:r>
              <a:rPr lang="en-US" sz="4300" dirty="0"/>
              <a:t>A successful search returns </a:t>
            </a:r>
            <a:r>
              <a:rPr lang="en-US" sz="4300" dirty="0">
                <a:latin typeface="Arial Bold" charset="0"/>
                <a:cs typeface="Arial Bold" charset="0"/>
                <a:sym typeface="Arial Bold" charset="0"/>
              </a:rPr>
              <a:t>all objects</a:t>
            </a:r>
            <a:r>
              <a:rPr lang="en-US" sz="4300" dirty="0"/>
              <a:t>, not just the attributes, that satisfy the search criteria</a:t>
            </a:r>
          </a:p>
          <a:p>
            <a:r>
              <a:rPr lang="en-US" sz="4300" dirty="0"/>
              <a:t>In other words 'search for nodes containing this attribute', </a:t>
            </a:r>
            <a:r>
              <a:rPr lang="en-US" sz="4300" dirty="0">
                <a:latin typeface="Arial Bold" charset="0"/>
                <a:cs typeface="Arial Bold" charset="0"/>
                <a:sym typeface="Arial Bold" charset="0"/>
              </a:rPr>
              <a:t>NOT</a:t>
            </a:r>
            <a:r>
              <a:rPr lang="en-US" sz="4300" dirty="0"/>
              <a:t> 'search for this attribute across nodes'!</a:t>
            </a:r>
          </a:p>
          <a:p>
            <a:pPr lvl="1"/>
            <a:r>
              <a:rPr lang="en-US" sz="3700" dirty="0"/>
              <a:t>i.e. Returns nodes, not attributes!</a:t>
            </a:r>
          </a:p>
        </p:txBody>
      </p:sp>
      <p:sp>
        <p:nvSpPr>
          <p:cNvPr id="869379" name="Rectangle 3"/>
          <p:cNvSpPr>
            <a:spLocks/>
          </p:cNvSpPr>
          <p:nvPr/>
        </p:nvSpPr>
        <p:spPr bwMode="auto">
          <a:xfrm>
            <a:off x="1800226" y="2611407"/>
            <a:ext cx="12035052"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r>
              <a:rPr lang="en-US" sz="3600" dirty="0">
                <a:solidFill>
                  <a:srgbClr val="000090"/>
                </a:solidFill>
                <a:latin typeface="Courier" charset="0"/>
                <a:ea typeface="ＭＳ Ｐゴシック" charset="0"/>
                <a:cs typeface="Courier" charset="0"/>
                <a:sym typeface="Courier" charset="0"/>
              </a:rPr>
              <a:t>$ knife search node 'ipaddress:10.1.1.*'</a:t>
            </a:r>
          </a:p>
        </p:txBody>
      </p:sp>
      <p:sp>
        <p:nvSpPr>
          <p:cNvPr id="869380" name="Rectangle 4"/>
          <p:cNvSpPr>
            <a:spLocks/>
          </p:cNvSpPr>
          <p:nvPr/>
        </p:nvSpPr>
        <p:spPr bwMode="auto">
          <a:xfrm>
            <a:off x="2388487" y="1896493"/>
            <a:ext cx="1408139" cy="369332"/>
          </a:xfrm>
          <a:prstGeom prst="rect">
            <a:avLst/>
          </a:prstGeom>
          <a:solidFill>
            <a:srgbClr val="FF7F00"/>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p>
            <a:pPr algn="ctr"/>
            <a:r>
              <a:rPr lang="en-US" dirty="0">
                <a:solidFill>
                  <a:schemeClr val="tx1"/>
                </a:solidFill>
                <a:ea typeface="ＭＳ Ｐゴシック" charset="0"/>
                <a:cs typeface="Gill Sans" charset="0"/>
              </a:rPr>
              <a:t>use knife</a:t>
            </a:r>
          </a:p>
        </p:txBody>
      </p:sp>
      <p:sp>
        <p:nvSpPr>
          <p:cNvPr id="869381" name="Line 5"/>
          <p:cNvSpPr>
            <a:spLocks noChangeShapeType="1"/>
          </p:cNvSpPr>
          <p:nvPr/>
        </p:nvSpPr>
        <p:spPr bwMode="auto">
          <a:xfrm rot="10800000" flipH="1">
            <a:off x="3097213" y="2336769"/>
            <a:ext cx="0" cy="473075"/>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869382" name="Rectangle 6"/>
          <p:cNvSpPr>
            <a:spLocks/>
          </p:cNvSpPr>
          <p:nvPr/>
        </p:nvSpPr>
        <p:spPr bwMode="auto">
          <a:xfrm>
            <a:off x="5697395" y="1842451"/>
            <a:ext cx="1503724" cy="369332"/>
          </a:xfrm>
          <a:prstGeom prst="rect">
            <a:avLst/>
          </a:prstGeom>
          <a:solidFill>
            <a:srgbClr val="FF7F00"/>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p>
            <a:pPr algn="ctr"/>
            <a:r>
              <a:rPr lang="en-US" dirty="0">
                <a:solidFill>
                  <a:schemeClr val="tx1"/>
                </a:solidFill>
                <a:ea typeface="ＭＳ Ｐゴシック" charset="0"/>
                <a:cs typeface="Gill Sans" charset="0"/>
              </a:rPr>
              <a:t>for nodes</a:t>
            </a:r>
          </a:p>
        </p:txBody>
      </p:sp>
      <p:sp>
        <p:nvSpPr>
          <p:cNvPr id="869383" name="Line 7"/>
          <p:cNvSpPr>
            <a:spLocks noChangeShapeType="1"/>
          </p:cNvSpPr>
          <p:nvPr/>
        </p:nvSpPr>
        <p:spPr bwMode="auto">
          <a:xfrm rot="10800000" flipH="1">
            <a:off x="6464300" y="2287557"/>
            <a:ext cx="0" cy="473075"/>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869384" name="Line 8"/>
          <p:cNvSpPr>
            <a:spLocks noChangeShapeType="1"/>
          </p:cNvSpPr>
          <p:nvPr/>
        </p:nvSpPr>
        <p:spPr bwMode="auto">
          <a:xfrm>
            <a:off x="4813300" y="3116232"/>
            <a:ext cx="0" cy="473075"/>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869385" name="Rectangle 9"/>
          <p:cNvSpPr>
            <a:spLocks/>
          </p:cNvSpPr>
          <p:nvPr/>
        </p:nvSpPr>
        <p:spPr bwMode="auto">
          <a:xfrm>
            <a:off x="4086446" y="3629027"/>
            <a:ext cx="1439165" cy="369332"/>
          </a:xfrm>
          <a:prstGeom prst="rect">
            <a:avLst/>
          </a:prstGeom>
          <a:solidFill>
            <a:srgbClr val="FF7F00"/>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p>
            <a:pPr algn="ctr"/>
            <a:r>
              <a:rPr lang="en-US" dirty="0">
                <a:solidFill>
                  <a:schemeClr val="tx1"/>
                </a:solidFill>
                <a:ea typeface="ＭＳ Ｐゴシック" charset="0"/>
                <a:cs typeface="Gill Sans" charset="0"/>
              </a:rPr>
              <a:t>to search</a:t>
            </a:r>
          </a:p>
        </p:txBody>
      </p:sp>
      <p:sp>
        <p:nvSpPr>
          <p:cNvPr id="869386" name="Line 10"/>
          <p:cNvSpPr>
            <a:spLocks noChangeShapeType="1"/>
          </p:cNvSpPr>
          <p:nvPr/>
        </p:nvSpPr>
        <p:spPr bwMode="auto">
          <a:xfrm>
            <a:off x="10045700" y="3062257"/>
            <a:ext cx="0" cy="473075"/>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869387" name="Rectangle 11"/>
          <p:cNvSpPr>
            <a:spLocks/>
          </p:cNvSpPr>
          <p:nvPr/>
        </p:nvSpPr>
        <p:spPr bwMode="auto">
          <a:xfrm>
            <a:off x="8359579" y="3639589"/>
            <a:ext cx="3351156" cy="383856"/>
          </a:xfrm>
          <a:prstGeom prst="rect">
            <a:avLst/>
          </a:prstGeom>
          <a:solidFill>
            <a:srgbClr val="FF7F00"/>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p>
            <a:pPr algn="ctr"/>
            <a:r>
              <a:rPr lang="en-US" dirty="0">
                <a:solidFill>
                  <a:schemeClr val="tx1"/>
                </a:solidFill>
                <a:ea typeface="ＭＳ Ｐゴシック" charset="0"/>
                <a:cs typeface="Gill Sans" charset="0"/>
              </a:rPr>
              <a:t>with this search criteria</a:t>
            </a:r>
          </a:p>
        </p:txBody>
      </p:sp>
    </p:spTree>
    <p:extLst>
      <p:ext uri="{BB962C8B-B14F-4D97-AF65-F5344CB8AC3E}">
        <p14:creationId xmlns:p14="http://schemas.microsoft.com/office/powerpoint/2010/main" val="983920608"/>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602673" y="2338490"/>
            <a:ext cx="9040078" cy="5387521"/>
          </a:xfrm>
          <a:prstGeom prst="rect">
            <a:avLst/>
          </a:prstGeom>
          <a:ln>
            <a:solidFill>
              <a:schemeClr val="tx1"/>
            </a:solidFill>
          </a:ln>
        </p:spPr>
      </p:pic>
      <p:sp>
        <p:nvSpPr>
          <p:cNvPr id="8" name="Title 7"/>
          <p:cNvSpPr>
            <a:spLocks noGrp="1"/>
          </p:cNvSpPr>
          <p:nvPr>
            <p:ph type="title"/>
          </p:nvPr>
        </p:nvSpPr>
        <p:spPr/>
        <p:txBody>
          <a:bodyPr>
            <a:normAutofit/>
          </a:bodyPr>
          <a:lstStyle/>
          <a:p>
            <a:r>
              <a:rPr lang="en-US" dirty="0" smtClean="0"/>
              <a:t>Back to our websites…</a:t>
            </a:r>
            <a:endParaRPr lang="en-US" dirty="0"/>
          </a:p>
        </p:txBody>
      </p:sp>
      <p:sp>
        <p:nvSpPr>
          <p:cNvPr id="2" name="Footer Placeholder 1"/>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4294967295"/>
          </p:nvPr>
        </p:nvSpPr>
        <p:spPr>
          <a:xfrm>
            <a:off x="0" y="8580438"/>
            <a:ext cx="3657600" cy="485775"/>
          </a:xfrm>
        </p:spPr>
        <p:txBody>
          <a:bodyPr/>
          <a:lstStyle/>
          <a:p>
            <a:fld id="{D3C6E21F-9381-4880-84FB-1E73165A9E9D}" type="slidenum">
              <a:rPr lang="en-US" smtClean="0"/>
              <a:pPr/>
              <a:t>21</a:t>
            </a:fld>
            <a:endParaRPr lang="en-US" dirty="0"/>
          </a:p>
        </p:txBody>
      </p:sp>
      <p:pic>
        <p:nvPicPr>
          <p:cNvPr id="11" name="Picture 10"/>
          <p:cNvPicPr>
            <a:picLocks noChangeAspect="1"/>
          </p:cNvPicPr>
          <p:nvPr/>
        </p:nvPicPr>
        <p:blipFill>
          <a:blip r:embed="rId4"/>
          <a:stretch>
            <a:fillRect/>
          </a:stretch>
        </p:blipFill>
        <p:spPr>
          <a:xfrm>
            <a:off x="6475661" y="1547242"/>
            <a:ext cx="9028386" cy="5380553"/>
          </a:xfrm>
          <a:prstGeom prst="rect">
            <a:avLst/>
          </a:prstGeom>
          <a:ln>
            <a:solidFill>
              <a:schemeClr val="tx1"/>
            </a:solidFill>
          </a:ln>
        </p:spPr>
      </p:pic>
    </p:spTree>
    <p:extLst>
      <p:ext uri="{BB962C8B-B14F-4D97-AF65-F5344CB8AC3E}">
        <p14:creationId xmlns:p14="http://schemas.microsoft.com/office/powerpoint/2010/main" val="4230169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602673" y="2338490"/>
            <a:ext cx="9040078" cy="5387521"/>
          </a:xfrm>
          <a:prstGeom prst="rect">
            <a:avLst/>
          </a:prstGeom>
          <a:ln>
            <a:solidFill>
              <a:schemeClr val="tx1"/>
            </a:solidFill>
          </a:ln>
        </p:spPr>
      </p:pic>
      <p:sp>
        <p:nvSpPr>
          <p:cNvPr id="15" name="Text Placeholder 14"/>
          <p:cNvSpPr>
            <a:spLocks noGrp="1"/>
          </p:cNvSpPr>
          <p:nvPr>
            <p:ph type="body" sz="quarter" idx="10"/>
          </p:nvPr>
        </p:nvSpPr>
        <p:spPr>
          <a:xfrm>
            <a:off x="588076" y="7865872"/>
            <a:ext cx="14935200" cy="819224"/>
          </a:xfrm>
        </p:spPr>
        <p:txBody>
          <a:bodyPr/>
          <a:lstStyle/>
          <a:p>
            <a:r>
              <a:rPr lang="en-US" dirty="0" smtClean="0"/>
              <a:t>We have to browse to each site individually, ugh</a:t>
            </a:r>
            <a:endParaRPr lang="en-US" dirty="0"/>
          </a:p>
        </p:txBody>
      </p:sp>
      <p:sp>
        <p:nvSpPr>
          <p:cNvPr id="8" name="Title 7"/>
          <p:cNvSpPr>
            <a:spLocks noGrp="1"/>
          </p:cNvSpPr>
          <p:nvPr>
            <p:ph type="title"/>
          </p:nvPr>
        </p:nvSpPr>
        <p:spPr/>
        <p:txBody>
          <a:bodyPr>
            <a:normAutofit/>
          </a:bodyPr>
          <a:lstStyle/>
          <a:p>
            <a:r>
              <a:rPr lang="en-US" dirty="0" smtClean="0"/>
              <a:t>Back to our websites…</a:t>
            </a:r>
            <a:endParaRPr lang="en-US" dirty="0"/>
          </a:p>
        </p:txBody>
      </p:sp>
      <p:sp>
        <p:nvSpPr>
          <p:cNvPr id="2" name="Footer Placeholder 1"/>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4294967295"/>
          </p:nvPr>
        </p:nvSpPr>
        <p:spPr>
          <a:xfrm>
            <a:off x="0" y="8580438"/>
            <a:ext cx="3657600" cy="485775"/>
          </a:xfrm>
        </p:spPr>
        <p:txBody>
          <a:bodyPr/>
          <a:lstStyle/>
          <a:p>
            <a:fld id="{D3C6E21F-9381-4880-84FB-1E73165A9E9D}" type="slidenum">
              <a:rPr lang="en-US" smtClean="0"/>
              <a:pPr/>
              <a:t>22</a:t>
            </a:fld>
            <a:endParaRPr lang="en-US" dirty="0"/>
          </a:p>
        </p:txBody>
      </p:sp>
      <p:pic>
        <p:nvPicPr>
          <p:cNvPr id="11" name="Picture 10"/>
          <p:cNvPicPr>
            <a:picLocks noChangeAspect="1"/>
          </p:cNvPicPr>
          <p:nvPr/>
        </p:nvPicPr>
        <p:blipFill>
          <a:blip r:embed="rId4"/>
          <a:stretch>
            <a:fillRect/>
          </a:stretch>
        </p:blipFill>
        <p:spPr>
          <a:xfrm>
            <a:off x="6475661" y="1547242"/>
            <a:ext cx="9028386" cy="5380553"/>
          </a:xfrm>
          <a:prstGeom prst="rect">
            <a:avLst/>
          </a:prstGeom>
          <a:ln>
            <a:solidFill>
              <a:schemeClr val="tx1"/>
            </a:solidFill>
          </a:ln>
        </p:spPr>
      </p:pic>
      <p:sp>
        <p:nvSpPr>
          <p:cNvPr id="4" name="Rectangle 3"/>
          <p:cNvSpPr/>
          <p:nvPr/>
        </p:nvSpPr>
        <p:spPr bwMode="auto">
          <a:xfrm>
            <a:off x="2260020" y="2798634"/>
            <a:ext cx="1506680" cy="538199"/>
          </a:xfrm>
          <a:prstGeom prst="rect">
            <a:avLst/>
          </a:prstGeom>
          <a:noFill/>
          <a:ln w="25400">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Rectangle 11"/>
          <p:cNvSpPr/>
          <p:nvPr/>
        </p:nvSpPr>
        <p:spPr bwMode="auto">
          <a:xfrm>
            <a:off x="8179119" y="1980572"/>
            <a:ext cx="1506680" cy="538199"/>
          </a:xfrm>
          <a:prstGeom prst="rect">
            <a:avLst/>
          </a:prstGeom>
          <a:noFill/>
          <a:ln w="25400">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39928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webservers, one browser</a:t>
            </a:r>
            <a:endParaRPr lang="en-US" dirty="0"/>
          </a:p>
        </p:txBody>
      </p:sp>
      <p:sp>
        <p:nvSpPr>
          <p:cNvPr id="15" name="Text Placeholder 14"/>
          <p:cNvSpPr>
            <a:spLocks noGrp="1"/>
          </p:cNvSpPr>
          <p:nvPr>
            <p:ph type="body" sz="quarter" idx="12"/>
          </p:nvPr>
        </p:nvSpPr>
        <p:spPr>
          <a:xfrm>
            <a:off x="677333" y="1856198"/>
            <a:ext cx="7928088" cy="5345953"/>
          </a:xfrm>
        </p:spPr>
        <p:txBody>
          <a:bodyPr/>
          <a:lstStyle/>
          <a:p>
            <a:r>
              <a:rPr lang="en-US" sz="3730" dirty="0"/>
              <a:t>So we have scaled out our webservers, but we still need to hit each webserver </a:t>
            </a:r>
            <a:r>
              <a:rPr lang="en-US" sz="3730" dirty="0" smtClean="0"/>
              <a:t>individually</a:t>
            </a:r>
            <a:endParaRPr lang="en-US" sz="373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20054" y="4669793"/>
            <a:ext cx="1636811" cy="1745180"/>
          </a:xfrm>
          <a:prstGeom prst="rect">
            <a:avLst/>
          </a:prstGeom>
        </p:spPr>
      </p:pic>
      <p:sp>
        <p:nvSpPr>
          <p:cNvPr id="5" name="Text Placeholder 2"/>
          <p:cNvSpPr txBox="1">
            <a:spLocks/>
          </p:cNvSpPr>
          <p:nvPr/>
        </p:nvSpPr>
        <p:spPr bwMode="white">
          <a:xfrm>
            <a:off x="8680486" y="6383391"/>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Workstation</a:t>
            </a:r>
            <a:endParaRPr lang="en-US" sz="2667" dirty="0"/>
          </a:p>
          <a:p>
            <a:endParaRPr lang="en-US" sz="2667" dirty="0"/>
          </a:p>
          <a:p>
            <a:endParaRPr lang="en-US" sz="2667" dirty="0"/>
          </a:p>
          <a:p>
            <a:endParaRPr lang="en-US" sz="4267" dirty="0"/>
          </a:p>
          <a:p>
            <a:endParaRPr lang="en-US" sz="4267" dirty="0"/>
          </a:p>
        </p:txBody>
      </p:sp>
      <p:cxnSp>
        <p:nvCxnSpPr>
          <p:cNvPr id="6" name="Straight Arrow Connector 5"/>
          <p:cNvCxnSpPr/>
          <p:nvPr/>
        </p:nvCxnSpPr>
        <p:spPr>
          <a:xfrm flipV="1">
            <a:off x="10456865" y="4086041"/>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7"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97660" y="3256797"/>
            <a:ext cx="1321013" cy="1334359"/>
          </a:xfrm>
          <a:prstGeom prst="rect">
            <a:avLst/>
          </a:prstGeom>
          <a:noFill/>
          <a:extLst>
            <a:ext uri="{909E8E84-426E-40dd-AFC4-6F175D3DCCD1}">
              <a14:hiddenFill xmlns:a14="http://schemas.microsoft.com/office/drawing/2010/main">
                <a:solidFill>
                  <a:srgbClr val="FFFFFF"/>
                </a:solidFill>
              </a14:hiddenFill>
            </a:ext>
          </a:extLst>
        </p:spPr>
      </p:pic>
      <p:sp>
        <p:nvSpPr>
          <p:cNvPr id="8" name="Text Placeholder 2"/>
          <p:cNvSpPr txBox="1">
            <a:spLocks/>
          </p:cNvSpPr>
          <p:nvPr/>
        </p:nvSpPr>
        <p:spPr bwMode="white">
          <a:xfrm>
            <a:off x="13036195" y="4536921"/>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pic>
        <p:nvPicPr>
          <p:cNvPr id="9"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97660" y="6195009"/>
            <a:ext cx="1321013" cy="1334359"/>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Arrow Connector 9"/>
          <p:cNvCxnSpPr/>
          <p:nvPr/>
        </p:nvCxnSpPr>
        <p:spPr>
          <a:xfrm>
            <a:off x="10495995" y="5065641"/>
            <a:ext cx="2881110" cy="14596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Text Placeholder 2"/>
          <p:cNvSpPr txBox="1">
            <a:spLocks/>
          </p:cNvSpPr>
          <p:nvPr/>
        </p:nvSpPr>
        <p:spPr bwMode="white">
          <a:xfrm>
            <a:off x="13036195" y="7607826"/>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sp>
        <p:nvSpPr>
          <p:cNvPr id="17" name="TextBox 16"/>
          <p:cNvSpPr txBox="1"/>
          <p:nvPr/>
        </p:nvSpPr>
        <p:spPr bwMode="white">
          <a:xfrm>
            <a:off x="17076615" y="2930769"/>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72232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6675" y="4737812"/>
            <a:ext cx="1321013" cy="1334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Load balancer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Adding a load balancer will allow us to better grow our infrastructure.</a:t>
            </a:r>
          </a:p>
          <a:p>
            <a:pPr lvl="1"/>
            <a:endParaRPr lang="en-US" dirty="0"/>
          </a:p>
          <a:p>
            <a:pPr lvl="2"/>
            <a:r>
              <a:rPr lang="en-US" dirty="0" smtClean="0"/>
              <a:t>The LB </a:t>
            </a:r>
            <a:r>
              <a:rPr lang="en-US" dirty="0"/>
              <a:t>r</a:t>
            </a:r>
            <a:r>
              <a:rPr lang="en-US" dirty="0" smtClean="0"/>
              <a:t>eceives requests and relays them to the web servers</a:t>
            </a:r>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24</a:t>
            </a:fld>
            <a:endParaRPr lang="en-US" dirty="0"/>
          </a:p>
        </p:txBody>
      </p:sp>
      <p:cxnSp>
        <p:nvCxnSpPr>
          <p:cNvPr id="25" name="Straight Arrow Connector 24"/>
          <p:cNvCxnSpPr/>
          <p:nvPr/>
        </p:nvCxnSpPr>
        <p:spPr>
          <a:xfrm flipV="1">
            <a:off x="7195092" y="5225569"/>
            <a:ext cx="1719384" cy="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27" name="Text Placeholder 2"/>
          <p:cNvSpPr txBox="1">
            <a:spLocks/>
          </p:cNvSpPr>
          <p:nvPr/>
        </p:nvSpPr>
        <p:spPr bwMode="white">
          <a:xfrm>
            <a:off x="8810559" y="5987638"/>
            <a:ext cx="2052825"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err="1" smtClean="0"/>
              <a:t>Loadbalancer</a:t>
            </a:r>
            <a:endParaRPr lang="en-US" sz="2667" dirty="0"/>
          </a:p>
          <a:p>
            <a:endParaRPr lang="en-US" sz="2667" dirty="0"/>
          </a:p>
          <a:p>
            <a:endParaRPr lang="en-US" sz="2667" dirty="0"/>
          </a:p>
          <a:p>
            <a:endParaRPr lang="en-US" sz="4267" dirty="0"/>
          </a:p>
          <a:p>
            <a:endParaRPr lang="en-US" sz="4267" dirty="0"/>
          </a:p>
        </p:txBody>
      </p:sp>
      <p:pic>
        <p:nvPicPr>
          <p:cNvPr id="41" name="Picture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2054" y="4669793"/>
            <a:ext cx="1636811" cy="1745180"/>
          </a:xfrm>
          <a:prstGeom prst="rect">
            <a:avLst/>
          </a:prstGeom>
        </p:spPr>
      </p:pic>
      <p:sp>
        <p:nvSpPr>
          <p:cNvPr id="42" name="Text Placeholder 2"/>
          <p:cNvSpPr txBox="1">
            <a:spLocks/>
          </p:cNvSpPr>
          <p:nvPr/>
        </p:nvSpPr>
        <p:spPr bwMode="white">
          <a:xfrm>
            <a:off x="5710640" y="5973084"/>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Workstation</a:t>
            </a:r>
            <a:endParaRPr lang="en-US" sz="2667" dirty="0"/>
          </a:p>
          <a:p>
            <a:endParaRPr lang="en-US" sz="2667" dirty="0"/>
          </a:p>
          <a:p>
            <a:endParaRPr lang="en-US" sz="2667" dirty="0"/>
          </a:p>
          <a:p>
            <a:endParaRPr lang="en-US" sz="4267" dirty="0"/>
          </a:p>
          <a:p>
            <a:endParaRPr lang="en-US" sz="4267" dirty="0"/>
          </a:p>
        </p:txBody>
      </p:sp>
      <p:cxnSp>
        <p:nvCxnSpPr>
          <p:cNvPr id="43" name="Straight Arrow Connector 42"/>
          <p:cNvCxnSpPr/>
          <p:nvPr/>
        </p:nvCxnSpPr>
        <p:spPr>
          <a:xfrm flipV="1">
            <a:off x="10456865" y="4086041"/>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44"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97660" y="3256797"/>
            <a:ext cx="1321013" cy="1334359"/>
          </a:xfrm>
          <a:prstGeom prst="rect">
            <a:avLst/>
          </a:prstGeom>
          <a:noFill/>
          <a:extLst>
            <a:ext uri="{909E8E84-426E-40dd-AFC4-6F175D3DCCD1}">
              <a14:hiddenFill xmlns:a14="http://schemas.microsoft.com/office/drawing/2010/main">
                <a:solidFill>
                  <a:srgbClr val="FFFFFF"/>
                </a:solidFill>
              </a14:hiddenFill>
            </a:ext>
          </a:extLst>
        </p:spPr>
      </p:pic>
      <p:sp>
        <p:nvSpPr>
          <p:cNvPr id="45" name="Text Placeholder 2"/>
          <p:cNvSpPr txBox="1">
            <a:spLocks/>
          </p:cNvSpPr>
          <p:nvPr/>
        </p:nvSpPr>
        <p:spPr bwMode="white">
          <a:xfrm>
            <a:off x="13036195" y="4536921"/>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pic>
        <p:nvPicPr>
          <p:cNvPr id="46"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97660" y="6195009"/>
            <a:ext cx="1321013" cy="1334359"/>
          </a:xfrm>
          <a:prstGeom prst="rect">
            <a:avLst/>
          </a:prstGeom>
          <a:noFill/>
          <a:extLst>
            <a:ext uri="{909E8E84-426E-40dd-AFC4-6F175D3DCCD1}">
              <a14:hiddenFill xmlns:a14="http://schemas.microsoft.com/office/drawing/2010/main">
                <a:solidFill>
                  <a:srgbClr val="FFFFFF"/>
                </a:solidFill>
              </a14:hiddenFill>
            </a:ext>
          </a:extLst>
        </p:spPr>
      </p:pic>
      <p:cxnSp>
        <p:nvCxnSpPr>
          <p:cNvPr id="47" name="Straight Arrow Connector 46"/>
          <p:cNvCxnSpPr/>
          <p:nvPr/>
        </p:nvCxnSpPr>
        <p:spPr>
          <a:xfrm>
            <a:off x="10495995" y="5065641"/>
            <a:ext cx="2881110" cy="14596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Text Placeholder 2"/>
          <p:cNvSpPr txBox="1">
            <a:spLocks/>
          </p:cNvSpPr>
          <p:nvPr/>
        </p:nvSpPr>
        <p:spPr bwMode="white">
          <a:xfrm>
            <a:off x="13036195" y="7607826"/>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spTree>
    <p:extLst>
      <p:ext uri="{BB962C8B-B14F-4D97-AF65-F5344CB8AC3E}">
        <p14:creationId xmlns:p14="http://schemas.microsoft.com/office/powerpoint/2010/main" val="1685406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GE: Scaling up</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load balancer cookbook</a:t>
            </a:r>
            <a:endParaRPr lang="en-US" dirty="0"/>
          </a:p>
          <a:p>
            <a:pPr marL="380990" indent="-380990">
              <a:buFont typeface="Wingdings" charset="2"/>
              <a:buChar char="q"/>
            </a:pPr>
            <a:r>
              <a:rPr lang="en-US" dirty="0"/>
              <a:t>Upload cookbook to Chef Server</a:t>
            </a:r>
          </a:p>
          <a:p>
            <a:pPr marL="380990" indent="-380990">
              <a:buFont typeface="Wingdings" charset="2"/>
              <a:buChar char="q"/>
            </a:pPr>
            <a:r>
              <a:rPr lang="en-US" dirty="0"/>
              <a:t>Bootstrap a new node that runs the load balancer </a:t>
            </a:r>
            <a:r>
              <a:rPr lang="en-US" dirty="0" smtClean="0"/>
              <a:t>cookbook</a:t>
            </a:r>
            <a:endParaRPr lang="en-US" dirty="0"/>
          </a:p>
        </p:txBody>
      </p:sp>
      <p:sp>
        <p:nvSpPr>
          <p:cNvPr id="5" name="Content Placeholder 4"/>
          <p:cNvSpPr>
            <a:spLocks noGrp="1"/>
          </p:cNvSpPr>
          <p:nvPr>
            <p:ph sz="quarter" idx="11"/>
          </p:nvPr>
        </p:nvSpPr>
        <p:spPr/>
        <p:txBody>
          <a:bodyPr>
            <a:normAutofit/>
          </a:bodyPr>
          <a:lstStyle/>
          <a:p>
            <a:r>
              <a:rPr lang="en-US" dirty="0" smtClean="0"/>
              <a:t>Our site has just got super busy with multiple web servers – so we now need a load balancer.</a:t>
            </a:r>
            <a:endParaRPr lang="en-US" dirty="0"/>
          </a:p>
        </p:txBody>
      </p:sp>
    </p:spTree>
    <p:extLst>
      <p:ext uri="{BB962C8B-B14F-4D97-AF65-F5344CB8AC3E}">
        <p14:creationId xmlns:p14="http://schemas.microsoft.com/office/powerpoint/2010/main" val="253506338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92791"/>
            <a:ext cx="14423693" cy="5472260"/>
          </a:xfrm>
        </p:spPr>
        <p:txBody>
          <a:bodyPr/>
          <a:lstStyle/>
          <a:p>
            <a:r>
              <a:rPr lang="en-US" sz="2200" dirty="0">
                <a:latin typeface="Courier New" panose="02070309020205020404" pitchFamily="49" charset="0"/>
                <a:cs typeface="Courier New" panose="02070309020205020404" pitchFamily="49" charset="0"/>
              </a:rPr>
              <a:t>Compiling Cookbooks...</a:t>
            </a:r>
          </a:p>
          <a:p>
            <a:r>
              <a:rPr lang="en-US" sz="2200" dirty="0">
                <a:latin typeface="Courier New" panose="02070309020205020404" pitchFamily="49" charset="0"/>
                <a:cs typeface="Courier New" panose="02070309020205020404" pitchFamily="49" charset="0"/>
              </a:rPr>
              <a:t>Recipe: </a:t>
            </a:r>
            <a:r>
              <a:rPr lang="en-US" sz="2200" dirty="0" err="1">
                <a:latin typeface="Courier New" panose="02070309020205020404" pitchFamily="49" charset="0"/>
                <a:cs typeface="Courier New" panose="02070309020205020404" pitchFamily="49" charset="0"/>
              </a:rPr>
              <a:t>code_generator</a:t>
            </a:r>
            <a:r>
              <a:rPr lang="en-US" sz="2200" dirty="0">
                <a:latin typeface="Courier New" panose="02070309020205020404" pitchFamily="49" charset="0"/>
                <a:cs typeface="Courier New" panose="02070309020205020404" pitchFamily="49" charset="0"/>
              </a:rPr>
              <a:t>::cookbook</a:t>
            </a:r>
          </a:p>
          <a:p>
            <a:r>
              <a:rPr lang="en-US" sz="2200" dirty="0">
                <a:latin typeface="Courier New" panose="02070309020205020404" pitchFamily="49" charset="0"/>
                <a:cs typeface="Courier New" panose="02070309020205020404" pitchFamily="49" charset="0"/>
              </a:rPr>
              <a:t>  * directory[C:/Users</a:t>
            </a:r>
            <a:r>
              <a:rPr lang="en-US" sz="2200" dirty="0" smtClean="0">
                <a:latin typeface="Courier New" panose="02070309020205020404" pitchFamily="49" charset="0"/>
                <a:cs typeface="Courier New" panose="02070309020205020404" pitchFamily="49" charset="0"/>
              </a:rPr>
              <a:t>/YOU/</a:t>
            </a:r>
            <a:r>
              <a:rPr lang="en-US" sz="2200" dirty="0">
                <a:latin typeface="Courier New" panose="02070309020205020404" pitchFamily="49" charset="0"/>
                <a:cs typeface="Courier New" panose="02070309020205020404" pitchFamily="49" charset="0"/>
              </a:rPr>
              <a:t>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 action create</a:t>
            </a:r>
          </a:p>
          <a:p>
            <a:r>
              <a:rPr lang="en-US" sz="2200" dirty="0">
                <a:latin typeface="Courier New" panose="02070309020205020404" pitchFamily="49" charset="0"/>
                <a:cs typeface="Courier New" panose="02070309020205020404" pitchFamily="49" charset="0"/>
              </a:rPr>
              <a:t>    - create new directory C:/Users/YOU/chef-repo/cookbooks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 template[C:/Users/YOU/chef-repo/cookbooks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/metadata.rb] action </a:t>
            </a:r>
            <a:r>
              <a:rPr lang="en-US" sz="2200" dirty="0" err="1">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 create new file C:/Users/YOU/chef-repo/cookbooks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/metadata.rb</a:t>
            </a:r>
          </a:p>
          <a:p>
            <a:r>
              <a:rPr lang="en-US" sz="2200" dirty="0">
                <a:latin typeface="Courier New" panose="02070309020205020404" pitchFamily="49" charset="0"/>
                <a:cs typeface="Courier New" panose="02070309020205020404" pitchFamily="49" charset="0"/>
              </a:rPr>
              <a:t>    - update content in file C:/Users/YOU/chef-repo/cookbooks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/metadata.rb from none to 899276</a:t>
            </a:r>
          </a:p>
          <a:p>
            <a:r>
              <a:rPr lang="en-US" sz="2200" dirty="0">
                <a:latin typeface="Courier New" panose="02070309020205020404" pitchFamily="49" charset="0"/>
                <a:cs typeface="Courier New" panose="02070309020205020404" pitchFamily="49" charset="0"/>
              </a:rPr>
              <a:t>    (diff output suppressed by config)</a:t>
            </a:r>
          </a:p>
          <a:p>
            <a:r>
              <a:rPr lang="en-US" sz="2200" dirty="0">
                <a:latin typeface="Courier New" panose="02070309020205020404" pitchFamily="49" charset="0"/>
                <a:cs typeface="Courier New" panose="02070309020205020404" pitchFamily="49" charset="0"/>
              </a:rPr>
              <a:t>  * template[C:/Users/YOU/chef-repo/cookbooks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/README.md] action </a:t>
            </a:r>
            <a:r>
              <a:rPr lang="en-US" sz="2200" dirty="0" err="1" smtClean="0">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Generate </a:t>
            </a:r>
            <a:r>
              <a:rPr lang="en-US" dirty="0" err="1" smtClean="0"/>
              <a:t>HAProxy</a:t>
            </a:r>
            <a:r>
              <a:rPr lang="en-US" dirty="0" smtClean="0"/>
              <a:t> Cookbook </a:t>
            </a:r>
            <a:endParaRPr lang="en-US" dirty="0"/>
          </a:p>
        </p:txBody>
      </p:sp>
      <p:sp>
        <p:nvSpPr>
          <p:cNvPr id="4" name="Text Placeholder 3"/>
          <p:cNvSpPr>
            <a:spLocks noGrp="1"/>
          </p:cNvSpPr>
          <p:nvPr>
            <p:ph type="body" sz="quarter" idx="11"/>
          </p:nvPr>
        </p:nvSpPr>
        <p:spPr>
          <a:xfrm>
            <a:off x="1121104" y="1294619"/>
            <a:ext cx="14422528" cy="1235930"/>
          </a:xfrm>
        </p:spPr>
        <p:txBody>
          <a:bodyPr/>
          <a:lstStyle/>
          <a:p>
            <a:r>
              <a:rPr lang="en-US" dirty="0" smtClean="0">
                <a:latin typeface="Courier New" panose="02070309020205020404" pitchFamily="49" charset="0"/>
                <a:cs typeface="Courier New" panose="02070309020205020404" pitchFamily="49" charset="0"/>
              </a:rPr>
              <a:t>$ cd </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chef </a:t>
            </a:r>
            <a:r>
              <a:rPr lang="en-US" dirty="0">
                <a:latin typeface="Courier New" panose="02070309020205020404" pitchFamily="49" charset="0"/>
                <a:cs typeface="Courier New" panose="02070309020205020404" pitchFamily="49" charset="0"/>
              </a:rPr>
              <a:t>generate cookbook cookbooks</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haproxy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19235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err="1" smtClean="0"/>
              <a:t>haproxy</a:t>
            </a:r>
            <a:r>
              <a:rPr lang="en-US" dirty="0" smtClean="0"/>
              <a:t> cookbook's default recipe</a:t>
            </a:r>
            <a:endParaRPr lang="en-US" dirty="0"/>
          </a:p>
        </p:txBody>
      </p:sp>
      <p:sp>
        <p:nvSpPr>
          <p:cNvPr id="3" name="Content Placeholder 2"/>
          <p:cNvSpPr>
            <a:spLocks noGrp="1"/>
          </p:cNvSpPr>
          <p:nvPr>
            <p:ph sz="quarter" idx="10"/>
          </p:nvPr>
        </p:nvSpPr>
        <p:spPr/>
        <p:txBody>
          <a:bodyPr>
            <a:normAutofit fontScale="55000" lnSpcReduction="20000"/>
          </a:bodyPr>
          <a:lstStyle/>
          <a:p>
            <a:r>
              <a:rPr lang="en-US" sz="3600" dirty="0">
                <a:latin typeface="Courier New"/>
                <a:cs typeface="Courier New"/>
              </a:rPr>
              <a:t>#</a:t>
            </a:r>
          </a:p>
          <a:p>
            <a:r>
              <a:rPr lang="en-US" sz="3600" dirty="0">
                <a:latin typeface="Courier New"/>
                <a:cs typeface="Courier New"/>
              </a:rPr>
              <a:t># Cookbook Name:: myhaproxy</a:t>
            </a:r>
          </a:p>
          <a:p>
            <a:r>
              <a:rPr lang="en-US" sz="3600" dirty="0">
                <a:latin typeface="Courier New"/>
                <a:cs typeface="Courier New"/>
              </a:rPr>
              <a:t># Recipe:: default</a:t>
            </a:r>
          </a:p>
          <a:p>
            <a:r>
              <a:rPr lang="en-US" sz="3600" dirty="0">
                <a:latin typeface="Courier New"/>
                <a:cs typeface="Courier New"/>
              </a:rPr>
              <a:t>#</a:t>
            </a:r>
          </a:p>
          <a:p>
            <a:r>
              <a:rPr lang="en-US" sz="3600" dirty="0">
                <a:latin typeface="Courier New"/>
                <a:cs typeface="Courier New"/>
              </a:rPr>
              <a:t># Copyright (c) 2015 The Authors, All Rights Reserved.</a:t>
            </a:r>
          </a:p>
          <a:p>
            <a:endParaRPr lang="en-US" sz="3600" dirty="0" smtClean="0">
              <a:latin typeface="Courier New"/>
              <a:cs typeface="Courier New"/>
            </a:endParaRPr>
          </a:p>
          <a:p>
            <a:r>
              <a:rPr lang="en-US" sz="3600" dirty="0">
                <a:latin typeface="Courier"/>
                <a:cs typeface="Courier"/>
              </a:rPr>
              <a:t>package </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 </a:t>
            </a:r>
            <a:r>
              <a:rPr lang="en-US" sz="3600" dirty="0" smtClean="0">
                <a:solidFill>
                  <a:srgbClr val="008000"/>
                </a:solidFill>
                <a:latin typeface="Courier"/>
                <a:cs typeface="Courier"/>
              </a:rPr>
              <a:t>do</a:t>
            </a:r>
          </a:p>
          <a:p>
            <a:r>
              <a:rPr lang="en-US" sz="3600" dirty="0" smtClean="0">
                <a:latin typeface="Courier"/>
                <a:cs typeface="Courier"/>
              </a:rPr>
              <a:t> </a:t>
            </a:r>
            <a:r>
              <a:rPr lang="en-US" sz="3600" dirty="0">
                <a:latin typeface="Courier"/>
                <a:cs typeface="Courier"/>
              </a:rPr>
              <a:t>action </a:t>
            </a:r>
            <a:r>
              <a:rPr lang="en-US" sz="3600" dirty="0">
                <a:solidFill>
                  <a:srgbClr val="0000FF"/>
                </a:solidFill>
                <a:latin typeface="Courier"/>
                <a:cs typeface="Courier"/>
              </a:rPr>
              <a:t>:</a:t>
            </a:r>
            <a:r>
              <a:rPr lang="en-US" sz="3600" dirty="0" smtClean="0">
                <a:solidFill>
                  <a:srgbClr val="0000FF"/>
                </a:solidFill>
                <a:latin typeface="Courier"/>
                <a:cs typeface="Courier"/>
              </a:rPr>
              <a:t>install</a:t>
            </a:r>
          </a:p>
          <a:p>
            <a:r>
              <a:rPr lang="en-US" sz="3600" dirty="0" smtClean="0">
                <a:solidFill>
                  <a:srgbClr val="008000"/>
                </a:solidFill>
                <a:latin typeface="Courier"/>
                <a:cs typeface="Courier"/>
              </a:rPr>
              <a:t>end</a:t>
            </a:r>
            <a:r>
              <a:rPr lang="en-US" sz="3600" dirty="0" smtClean="0">
                <a:latin typeface="Courier"/>
                <a:cs typeface="Courier"/>
              </a:rPr>
              <a:t> </a:t>
            </a:r>
          </a:p>
          <a:p>
            <a:endParaRPr lang="en-US" sz="3600" dirty="0" smtClean="0">
              <a:latin typeface="Courier"/>
              <a:cs typeface="Courier"/>
            </a:endParaRPr>
          </a:p>
          <a:p>
            <a:r>
              <a:rPr lang="en-US" sz="3600" dirty="0" smtClean="0">
                <a:latin typeface="Courier"/>
                <a:cs typeface="Courier"/>
              </a:rPr>
              <a:t>template </a:t>
            </a:r>
            <a:r>
              <a:rPr lang="en-US" sz="3600" dirty="0">
                <a:solidFill>
                  <a:srgbClr val="800000"/>
                </a:solidFill>
                <a:latin typeface="Courier"/>
                <a:cs typeface="Courier"/>
              </a:rPr>
              <a:t>'/</a:t>
            </a:r>
            <a:r>
              <a:rPr lang="en-US" sz="3600" dirty="0" err="1">
                <a:solidFill>
                  <a:srgbClr val="800000"/>
                </a:solidFill>
                <a:latin typeface="Courier"/>
                <a:cs typeface="Courier"/>
              </a:rPr>
              <a:t>etc</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a:t>
            </a:r>
            <a:r>
              <a:rPr lang="en-US" sz="3600" dirty="0" err="1">
                <a:solidFill>
                  <a:srgbClr val="800000"/>
                </a:solidFill>
                <a:latin typeface="Courier"/>
                <a:cs typeface="Courier"/>
              </a:rPr>
              <a:t>haproxy.cfg</a:t>
            </a:r>
            <a:r>
              <a:rPr lang="en-US" sz="3600" dirty="0">
                <a:solidFill>
                  <a:srgbClr val="800000"/>
                </a:solidFill>
                <a:latin typeface="Courier"/>
                <a:cs typeface="Courier"/>
              </a:rPr>
              <a:t>' </a:t>
            </a:r>
            <a:r>
              <a:rPr lang="en-US" sz="3600" dirty="0" smtClean="0">
                <a:latin typeface="Courier"/>
                <a:cs typeface="Courier"/>
              </a:rPr>
              <a:t>do</a:t>
            </a:r>
          </a:p>
          <a:p>
            <a:r>
              <a:rPr lang="en-US" sz="3600" dirty="0" smtClean="0">
                <a:latin typeface="Courier"/>
                <a:cs typeface="Courier"/>
              </a:rPr>
              <a:t> </a:t>
            </a:r>
            <a:r>
              <a:rPr lang="en-US" sz="3600" dirty="0">
                <a:latin typeface="Courier"/>
                <a:cs typeface="Courier"/>
              </a:rPr>
              <a:t>source '</a:t>
            </a:r>
            <a:r>
              <a:rPr lang="en-US" sz="3600" dirty="0" err="1">
                <a:latin typeface="Courier"/>
                <a:cs typeface="Courier"/>
              </a:rPr>
              <a:t>haproxy.cfg.erb</a:t>
            </a:r>
            <a:r>
              <a:rPr lang="en-US" sz="3600" dirty="0" smtClean="0">
                <a:latin typeface="Courier"/>
                <a:cs typeface="Courier"/>
              </a:rPr>
              <a:t>'</a:t>
            </a:r>
          </a:p>
          <a:p>
            <a:r>
              <a:rPr lang="en-US" sz="3600" dirty="0" smtClean="0">
                <a:solidFill>
                  <a:srgbClr val="008000"/>
                </a:solidFill>
                <a:latin typeface="Courier"/>
                <a:cs typeface="Courier"/>
              </a:rPr>
              <a:t>end</a:t>
            </a:r>
          </a:p>
          <a:p>
            <a:endParaRPr lang="en-US" sz="3600" dirty="0">
              <a:latin typeface="Courier"/>
              <a:cs typeface="Courier"/>
            </a:endParaRPr>
          </a:p>
          <a:p>
            <a:r>
              <a:rPr lang="en-US" sz="3600" dirty="0" smtClean="0">
                <a:latin typeface="Courier"/>
                <a:cs typeface="Courier"/>
              </a:rPr>
              <a:t>service </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 </a:t>
            </a:r>
            <a:r>
              <a:rPr lang="en-US" sz="3600" dirty="0" smtClean="0">
                <a:solidFill>
                  <a:srgbClr val="008000"/>
                </a:solidFill>
                <a:latin typeface="Courier"/>
                <a:cs typeface="Courier"/>
              </a:rPr>
              <a:t>do</a:t>
            </a:r>
          </a:p>
          <a:p>
            <a:r>
              <a:rPr lang="en-US" sz="3600" dirty="0" smtClean="0">
                <a:latin typeface="Courier"/>
                <a:cs typeface="Courier"/>
              </a:rPr>
              <a:t> </a:t>
            </a:r>
            <a:r>
              <a:rPr lang="en-US" sz="3600" dirty="0">
                <a:latin typeface="Courier"/>
                <a:cs typeface="Courier"/>
              </a:rPr>
              <a:t>action [</a:t>
            </a:r>
            <a:r>
              <a:rPr lang="en-US" sz="3600" dirty="0">
                <a:solidFill>
                  <a:srgbClr val="0000FF"/>
                </a:solidFill>
                <a:latin typeface="Courier"/>
                <a:cs typeface="Courier"/>
              </a:rPr>
              <a:t>:start</a:t>
            </a:r>
            <a:r>
              <a:rPr lang="en-US" sz="3600" dirty="0">
                <a:latin typeface="Courier"/>
                <a:cs typeface="Courier"/>
              </a:rPr>
              <a:t>, </a:t>
            </a:r>
            <a:r>
              <a:rPr lang="en-US" sz="3600" dirty="0">
                <a:solidFill>
                  <a:srgbClr val="0000FF"/>
                </a:solidFill>
                <a:latin typeface="Courier"/>
                <a:cs typeface="Courier"/>
              </a:rPr>
              <a:t>:enable</a:t>
            </a:r>
            <a:r>
              <a:rPr lang="en-US" sz="3600" dirty="0">
                <a:latin typeface="Courier"/>
                <a:cs typeface="Courier"/>
              </a:rPr>
              <a:t>] </a:t>
            </a:r>
            <a:endParaRPr lang="en-US" sz="3600" dirty="0" smtClean="0">
              <a:latin typeface="Courier"/>
              <a:cs typeface="Courier"/>
            </a:endParaRPr>
          </a:p>
          <a:p>
            <a:r>
              <a:rPr lang="en-US" sz="3600" dirty="0" smtClean="0">
                <a:solidFill>
                  <a:srgbClr val="008000"/>
                </a:solidFill>
                <a:latin typeface="Courier"/>
                <a:cs typeface="Courier"/>
              </a:rPr>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100332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err="1" smtClean="0"/>
              <a:t>haproxy</a:t>
            </a:r>
            <a:r>
              <a:rPr lang="en-US" dirty="0" smtClean="0"/>
              <a:t> cookbook's default recipe</a:t>
            </a:r>
            <a:endParaRPr lang="en-US" dirty="0"/>
          </a:p>
        </p:txBody>
      </p:sp>
      <p:sp>
        <p:nvSpPr>
          <p:cNvPr id="3" name="Content Placeholder 2"/>
          <p:cNvSpPr>
            <a:spLocks noGrp="1"/>
          </p:cNvSpPr>
          <p:nvPr>
            <p:ph sz="quarter" idx="10"/>
          </p:nvPr>
        </p:nvSpPr>
        <p:spPr/>
        <p:txBody>
          <a:bodyPr>
            <a:normAutofit fontScale="55000" lnSpcReduction="20000"/>
          </a:bodyPr>
          <a:lstStyle/>
          <a:p>
            <a:r>
              <a:rPr lang="en-US" sz="3600" dirty="0">
                <a:latin typeface="Courier New"/>
                <a:cs typeface="Courier New"/>
              </a:rPr>
              <a:t>#</a:t>
            </a:r>
          </a:p>
          <a:p>
            <a:r>
              <a:rPr lang="en-US" sz="3600" dirty="0">
                <a:latin typeface="Courier New"/>
                <a:cs typeface="Courier New"/>
              </a:rPr>
              <a:t># Cookbook Name:: </a:t>
            </a:r>
            <a:r>
              <a:rPr lang="en-US" sz="3600" dirty="0" err="1">
                <a:latin typeface="Courier New"/>
                <a:cs typeface="Courier New"/>
              </a:rPr>
              <a:t>myhaproxy</a:t>
            </a:r>
            <a:endParaRPr lang="en-US" sz="3600" dirty="0">
              <a:latin typeface="Courier New"/>
              <a:cs typeface="Courier New"/>
            </a:endParaRPr>
          </a:p>
          <a:p>
            <a:r>
              <a:rPr lang="en-US" sz="3600" dirty="0">
                <a:latin typeface="Courier New"/>
                <a:cs typeface="Courier New"/>
              </a:rPr>
              <a:t># Recipe:: default</a:t>
            </a:r>
          </a:p>
          <a:p>
            <a:r>
              <a:rPr lang="en-US" sz="3600" dirty="0">
                <a:latin typeface="Courier New"/>
                <a:cs typeface="Courier New"/>
              </a:rPr>
              <a:t>#</a:t>
            </a:r>
          </a:p>
          <a:p>
            <a:r>
              <a:rPr lang="en-US" sz="3600" dirty="0">
                <a:latin typeface="Courier New"/>
                <a:cs typeface="Courier New"/>
              </a:rPr>
              <a:t># Copyright (c) 2015 The Authors, All Rights Reserved.</a:t>
            </a:r>
          </a:p>
          <a:p>
            <a:endParaRPr lang="en-US" sz="3600" dirty="0">
              <a:latin typeface="Courier New"/>
              <a:cs typeface="Courier New"/>
            </a:endParaRPr>
          </a:p>
          <a:p>
            <a:r>
              <a:rPr lang="en-US" sz="3600" dirty="0">
                <a:latin typeface="Courier"/>
                <a:cs typeface="Courier"/>
              </a:rPr>
              <a:t>package </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 </a:t>
            </a:r>
            <a:r>
              <a:rPr lang="en-US" sz="3600" dirty="0">
                <a:solidFill>
                  <a:srgbClr val="008000"/>
                </a:solidFill>
                <a:latin typeface="Courier"/>
                <a:cs typeface="Courier"/>
              </a:rPr>
              <a:t>do</a:t>
            </a:r>
          </a:p>
          <a:p>
            <a:r>
              <a:rPr lang="en-US" sz="3600" dirty="0">
                <a:latin typeface="Courier"/>
                <a:cs typeface="Courier"/>
              </a:rPr>
              <a:t> action </a:t>
            </a:r>
            <a:r>
              <a:rPr lang="en-US" sz="3600" dirty="0">
                <a:solidFill>
                  <a:srgbClr val="0000FF"/>
                </a:solidFill>
                <a:latin typeface="Courier"/>
                <a:cs typeface="Courier"/>
              </a:rPr>
              <a:t>:install</a:t>
            </a:r>
          </a:p>
          <a:p>
            <a:r>
              <a:rPr lang="en-US" sz="3600" dirty="0">
                <a:solidFill>
                  <a:srgbClr val="008000"/>
                </a:solidFill>
                <a:latin typeface="Courier"/>
                <a:cs typeface="Courier"/>
              </a:rPr>
              <a:t>end</a:t>
            </a:r>
            <a:r>
              <a:rPr lang="en-US" sz="3600" dirty="0">
                <a:latin typeface="Courier"/>
                <a:cs typeface="Courier"/>
              </a:rPr>
              <a:t> </a:t>
            </a:r>
          </a:p>
          <a:p>
            <a:endParaRPr lang="en-US" sz="3600" dirty="0">
              <a:latin typeface="Courier"/>
              <a:cs typeface="Courier"/>
            </a:endParaRPr>
          </a:p>
          <a:p>
            <a:r>
              <a:rPr lang="en-US" sz="3600" dirty="0">
                <a:latin typeface="Courier"/>
                <a:cs typeface="Courier"/>
              </a:rPr>
              <a:t>template </a:t>
            </a:r>
            <a:r>
              <a:rPr lang="en-US" sz="3600" dirty="0">
                <a:solidFill>
                  <a:srgbClr val="800000"/>
                </a:solidFill>
                <a:latin typeface="Courier"/>
                <a:cs typeface="Courier"/>
              </a:rPr>
              <a:t>'/</a:t>
            </a:r>
            <a:r>
              <a:rPr lang="en-US" sz="3600" dirty="0" err="1">
                <a:solidFill>
                  <a:srgbClr val="800000"/>
                </a:solidFill>
                <a:latin typeface="Courier"/>
                <a:cs typeface="Courier"/>
              </a:rPr>
              <a:t>etc</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a:t>
            </a:r>
            <a:r>
              <a:rPr lang="en-US" sz="3600" dirty="0" err="1">
                <a:solidFill>
                  <a:srgbClr val="800000"/>
                </a:solidFill>
                <a:latin typeface="Courier"/>
                <a:cs typeface="Courier"/>
              </a:rPr>
              <a:t>haproxy.cfg</a:t>
            </a:r>
            <a:r>
              <a:rPr lang="en-US" sz="3600" dirty="0">
                <a:solidFill>
                  <a:srgbClr val="800000"/>
                </a:solidFill>
                <a:latin typeface="Courier"/>
                <a:cs typeface="Courier"/>
              </a:rPr>
              <a:t>' </a:t>
            </a:r>
            <a:r>
              <a:rPr lang="en-US" sz="3600" dirty="0">
                <a:latin typeface="Courier"/>
                <a:cs typeface="Courier"/>
              </a:rPr>
              <a:t>do</a:t>
            </a:r>
          </a:p>
          <a:p>
            <a:r>
              <a:rPr lang="en-US" sz="3600" dirty="0">
                <a:latin typeface="Courier"/>
                <a:cs typeface="Courier"/>
              </a:rPr>
              <a:t> source '</a:t>
            </a:r>
            <a:r>
              <a:rPr lang="en-US" sz="3600" dirty="0" err="1">
                <a:latin typeface="Courier"/>
                <a:cs typeface="Courier"/>
              </a:rPr>
              <a:t>haproxy.cfg.erb</a:t>
            </a:r>
            <a:r>
              <a:rPr lang="en-US" sz="3600" dirty="0">
                <a:latin typeface="Courier"/>
                <a:cs typeface="Courier"/>
              </a:rPr>
              <a:t>'</a:t>
            </a:r>
          </a:p>
          <a:p>
            <a:r>
              <a:rPr lang="en-US" sz="3600" dirty="0">
                <a:solidFill>
                  <a:srgbClr val="008000"/>
                </a:solidFill>
                <a:latin typeface="Courier"/>
                <a:cs typeface="Courier"/>
              </a:rPr>
              <a:t>end</a:t>
            </a:r>
          </a:p>
          <a:p>
            <a:endParaRPr lang="en-US" sz="3600" dirty="0">
              <a:latin typeface="Courier"/>
              <a:cs typeface="Courier"/>
            </a:endParaRPr>
          </a:p>
          <a:p>
            <a:r>
              <a:rPr lang="en-US" sz="3600" dirty="0">
                <a:latin typeface="Courier"/>
                <a:cs typeface="Courier"/>
              </a:rPr>
              <a:t>service </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 </a:t>
            </a:r>
            <a:r>
              <a:rPr lang="en-US" sz="3600" dirty="0">
                <a:solidFill>
                  <a:srgbClr val="008000"/>
                </a:solidFill>
                <a:latin typeface="Courier"/>
                <a:cs typeface="Courier"/>
              </a:rPr>
              <a:t>do</a:t>
            </a:r>
          </a:p>
          <a:p>
            <a:r>
              <a:rPr lang="en-US" sz="3600" dirty="0">
                <a:latin typeface="Courier"/>
                <a:cs typeface="Courier"/>
              </a:rPr>
              <a:t> action [</a:t>
            </a:r>
            <a:r>
              <a:rPr lang="en-US" sz="3600" dirty="0">
                <a:solidFill>
                  <a:srgbClr val="0000FF"/>
                </a:solidFill>
                <a:latin typeface="Courier"/>
                <a:cs typeface="Courier"/>
              </a:rPr>
              <a:t>:start</a:t>
            </a:r>
            <a:r>
              <a:rPr lang="en-US" sz="3600" dirty="0">
                <a:latin typeface="Courier"/>
                <a:cs typeface="Courier"/>
              </a:rPr>
              <a:t>, </a:t>
            </a:r>
            <a:r>
              <a:rPr lang="en-US" sz="3600" dirty="0">
                <a:solidFill>
                  <a:srgbClr val="0000FF"/>
                </a:solidFill>
                <a:latin typeface="Courier"/>
                <a:cs typeface="Courier"/>
              </a:rPr>
              <a:t>:enable</a:t>
            </a:r>
            <a:r>
              <a:rPr lang="en-US" sz="3600" dirty="0">
                <a:latin typeface="Courier"/>
                <a:cs typeface="Courier"/>
              </a:rPr>
              <a:t>] </a:t>
            </a:r>
          </a:p>
          <a:p>
            <a:r>
              <a:rPr lang="en-US" sz="3600" dirty="0">
                <a:solidFill>
                  <a:srgbClr val="008000"/>
                </a:solidFill>
                <a:latin typeface="Courier"/>
                <a:cs typeface="Courier"/>
              </a:rPr>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28</a:t>
            </a:fld>
            <a:endParaRPr lang="en-US" dirty="0"/>
          </a:p>
        </p:txBody>
      </p:sp>
      <p:sp>
        <p:nvSpPr>
          <p:cNvPr id="8" name="Rectangle 7"/>
          <p:cNvSpPr/>
          <p:nvPr/>
        </p:nvSpPr>
        <p:spPr bwMode="auto">
          <a:xfrm>
            <a:off x="2539832" y="5559191"/>
            <a:ext cx="4024988" cy="382525"/>
          </a:xfrm>
          <a:prstGeom prst="rect">
            <a:avLst/>
          </a:prstGeom>
          <a:noFill/>
          <a:ln w="38100" cmpd="sng">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1840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R</a:t>
            </a:r>
            <a:r>
              <a:rPr lang="en-US" dirty="0" smtClean="0"/>
              <a:t>econfigure </a:t>
            </a:r>
            <a:r>
              <a:rPr lang="en-US" dirty="0" err="1" smtClean="0"/>
              <a:t>HAProxy</a:t>
            </a:r>
            <a:endParaRPr lang="en-US" dirty="0"/>
          </a:p>
        </p:txBody>
      </p:sp>
      <p:sp>
        <p:nvSpPr>
          <p:cNvPr id="3" name="Subtitle 2"/>
          <p:cNvSpPr>
            <a:spLocks noGrp="1"/>
          </p:cNvSpPr>
          <p:nvPr>
            <p:ph type="subTitle" idx="1"/>
          </p:nvPr>
        </p:nvSpPr>
        <p:spPr>
          <a:xfrm>
            <a:off x="3013753" y="3505071"/>
            <a:ext cx="10974132" cy="3521290"/>
          </a:xfrm>
        </p:spPr>
        <p:txBody>
          <a:bodyPr/>
          <a:lstStyle/>
          <a:p>
            <a:r>
              <a:rPr lang="en-US" dirty="0"/>
              <a:t>We need to configure </a:t>
            </a:r>
            <a:r>
              <a:rPr lang="en-US" dirty="0" err="1"/>
              <a:t>HAProxy</a:t>
            </a:r>
            <a:r>
              <a:rPr lang="en-US" dirty="0"/>
              <a:t> </a:t>
            </a:r>
            <a:r>
              <a:rPr lang="en-US" dirty="0" smtClean="0"/>
              <a:t>to route traffic to our web server.</a:t>
            </a:r>
          </a:p>
          <a:p>
            <a:endParaRPr lang="en-US" dirty="0"/>
          </a:p>
          <a:p>
            <a:r>
              <a:rPr lang="en-US" dirty="0" smtClean="0"/>
              <a:t>Have a look at how </a:t>
            </a:r>
            <a:r>
              <a:rPr lang="en-US" dirty="0" err="1" smtClean="0"/>
              <a:t>HAProxy</a:t>
            </a:r>
            <a:r>
              <a:rPr lang="en-US" dirty="0" smtClean="0"/>
              <a:t> is configured</a:t>
            </a:r>
          </a:p>
          <a:p>
            <a:endParaRPr lang="en-US" dirty="0"/>
          </a:p>
          <a:p>
            <a:r>
              <a:rPr lang="en-US" dirty="0">
                <a:hlinkClick r:id="rId3"/>
              </a:rPr>
              <a:t>http://bit.ly/</a:t>
            </a:r>
            <a:r>
              <a:rPr lang="en-US" dirty="0" smtClean="0">
                <a:hlinkClick r:id="rId3"/>
              </a:rPr>
              <a:t>1Xoai9R</a:t>
            </a:r>
            <a:r>
              <a:rPr lang="en-US" dirty="0" smtClean="0"/>
              <a:t>  </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729324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Manage multiple nodes</a:t>
            </a:r>
            <a:endParaRPr lang="en-US" dirty="0"/>
          </a:p>
        </p:txBody>
      </p:sp>
      <p:sp>
        <p:nvSpPr>
          <p:cNvPr id="3" name="Subtitle 2"/>
          <p:cNvSpPr>
            <a:spLocks noGrp="1"/>
          </p:cNvSpPr>
          <p:nvPr>
            <p:ph type="subTitle" idx="1"/>
          </p:nvPr>
        </p:nvSpPr>
        <p:spPr/>
        <p:txBody>
          <a:bodyPr/>
          <a:lstStyle/>
          <a:p>
            <a:r>
              <a:rPr lang="en-US" dirty="0"/>
              <a:t>Our site has just got super busy </a:t>
            </a:r>
            <a:r>
              <a:rPr lang="en-US" dirty="0" smtClean="0"/>
              <a:t>so we now need to manage multiple nodes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8238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3" y="2825407"/>
            <a:ext cx="14935799" cy="5152733"/>
          </a:xfrm>
        </p:spPr>
        <p:txBody>
          <a:bodyPr/>
          <a:lstStyle/>
          <a:p>
            <a:r>
              <a:rPr lang="en-US" dirty="0">
                <a:latin typeface="Courier New"/>
                <a:cs typeface="Courier New"/>
              </a:rPr>
              <a:t>Compiling Cookbooks...</a:t>
            </a:r>
          </a:p>
          <a:p>
            <a:r>
              <a:rPr lang="en-US" dirty="0">
                <a:latin typeface="Courier New"/>
                <a:cs typeface="Courier New"/>
              </a:rPr>
              <a:t>Recipe: </a:t>
            </a:r>
            <a:r>
              <a:rPr lang="en-US" dirty="0" err="1">
                <a:latin typeface="Courier New"/>
                <a:cs typeface="Courier New"/>
              </a:rPr>
              <a:t>code_generator</a:t>
            </a:r>
            <a:r>
              <a:rPr lang="en-US" dirty="0">
                <a:latin typeface="Courier New"/>
                <a:cs typeface="Courier New"/>
              </a:rPr>
              <a:t>::template</a:t>
            </a:r>
          </a:p>
          <a:p>
            <a:r>
              <a:rPr lang="en-US" dirty="0">
                <a:latin typeface="Courier New"/>
                <a:cs typeface="Courier New"/>
              </a:rPr>
              <a:t>  * directory[cookbooks/</a:t>
            </a:r>
            <a:r>
              <a:rPr lang="en-US" dirty="0" err="1">
                <a:latin typeface="Courier New"/>
                <a:cs typeface="Courier New"/>
              </a:rPr>
              <a:t>haproxy</a:t>
            </a:r>
            <a:r>
              <a:rPr lang="en-US" dirty="0">
                <a:latin typeface="Courier New"/>
                <a:cs typeface="Courier New"/>
              </a:rPr>
              <a:t>/templates/default] action create</a:t>
            </a:r>
          </a:p>
          <a:p>
            <a:r>
              <a:rPr lang="en-US" dirty="0">
                <a:latin typeface="Courier New"/>
                <a:cs typeface="Courier New"/>
              </a:rPr>
              <a:t>    - create new directory cookbooks/</a:t>
            </a:r>
            <a:r>
              <a:rPr lang="en-US" dirty="0" err="1">
                <a:latin typeface="Courier New"/>
                <a:cs typeface="Courier New"/>
              </a:rPr>
              <a:t>haproxy</a:t>
            </a:r>
            <a:r>
              <a:rPr lang="en-US" dirty="0">
                <a:latin typeface="Courier New"/>
                <a:cs typeface="Courier New"/>
              </a:rPr>
              <a:t>/templates/default</a:t>
            </a:r>
          </a:p>
          <a:p>
            <a:r>
              <a:rPr lang="en-US" dirty="0">
                <a:latin typeface="Courier New"/>
                <a:cs typeface="Courier New"/>
              </a:rPr>
              <a:t>  * template[cookbooks/</a:t>
            </a:r>
            <a:r>
              <a:rPr lang="en-US" dirty="0" err="1">
                <a:latin typeface="Courier New"/>
                <a:cs typeface="Courier New"/>
              </a:rPr>
              <a:t>haproxy</a:t>
            </a:r>
            <a:r>
              <a:rPr lang="en-US" dirty="0">
                <a:latin typeface="Courier New"/>
                <a:cs typeface="Courier New"/>
              </a:rPr>
              <a:t>/templates/default/</a:t>
            </a:r>
            <a:r>
              <a:rPr lang="en-US" dirty="0" err="1">
                <a:latin typeface="Courier New"/>
                <a:cs typeface="Courier New"/>
              </a:rPr>
              <a:t>haproxy.cfg.erb</a:t>
            </a:r>
            <a:r>
              <a:rPr lang="en-US" dirty="0">
                <a:latin typeface="Courier New"/>
                <a:cs typeface="Courier New"/>
              </a:rPr>
              <a:t>] action create</a:t>
            </a:r>
          </a:p>
          <a:p>
            <a:r>
              <a:rPr lang="en-US" dirty="0">
                <a:latin typeface="Courier New"/>
                <a:cs typeface="Courier New"/>
              </a:rPr>
              <a:t>    - create new file cookbooks/</a:t>
            </a:r>
            <a:r>
              <a:rPr lang="en-US" dirty="0" err="1">
                <a:latin typeface="Courier New"/>
                <a:cs typeface="Courier New"/>
              </a:rPr>
              <a:t>haproxy</a:t>
            </a:r>
            <a:r>
              <a:rPr lang="en-US" dirty="0">
                <a:latin typeface="Courier New"/>
                <a:cs typeface="Courier New"/>
              </a:rPr>
              <a:t>/templates/default/</a:t>
            </a:r>
            <a:r>
              <a:rPr lang="en-US" dirty="0" err="1">
                <a:latin typeface="Courier New"/>
                <a:cs typeface="Courier New"/>
              </a:rPr>
              <a:t>haproxy.cfg.erb</a:t>
            </a:r>
            <a:endParaRPr lang="en-US" dirty="0">
              <a:latin typeface="Courier New"/>
              <a:cs typeface="Courier New"/>
            </a:endParaRPr>
          </a:p>
          <a:p>
            <a:r>
              <a:rPr lang="en-US" dirty="0">
                <a:latin typeface="Courier New"/>
                <a:cs typeface="Courier New"/>
              </a:rPr>
              <a:t>    - update content in file cookbooks/</a:t>
            </a:r>
            <a:r>
              <a:rPr lang="en-US" dirty="0" err="1">
                <a:latin typeface="Courier New"/>
                <a:cs typeface="Courier New"/>
              </a:rPr>
              <a:t>haproxy</a:t>
            </a:r>
            <a:r>
              <a:rPr lang="en-US" dirty="0">
                <a:latin typeface="Courier New"/>
                <a:cs typeface="Courier New"/>
              </a:rPr>
              <a:t>/templates/default/</a:t>
            </a:r>
            <a:r>
              <a:rPr lang="en-US" dirty="0" err="1">
                <a:latin typeface="Courier New"/>
                <a:cs typeface="Courier New"/>
              </a:rPr>
              <a:t>haproxy.cfg.erb</a:t>
            </a:r>
            <a:r>
              <a:rPr lang="en-US" dirty="0">
                <a:latin typeface="Courier New"/>
                <a:cs typeface="Courier New"/>
              </a:rPr>
              <a:t> from none to e3b0c4</a:t>
            </a:r>
          </a:p>
          <a:p>
            <a:r>
              <a:rPr lang="en-US" dirty="0">
                <a:latin typeface="Courier New"/>
                <a:cs typeface="Courier New"/>
              </a:rPr>
              <a:t>    (diff output suppressed by </a:t>
            </a:r>
            <a:r>
              <a:rPr lang="en-US" dirty="0" err="1">
                <a:latin typeface="Courier New"/>
                <a:cs typeface="Courier New"/>
              </a:rPr>
              <a:t>config</a:t>
            </a:r>
            <a:r>
              <a:rPr lang="en-US" dirty="0">
                <a:latin typeface="Courier New"/>
                <a:cs typeface="Courier New"/>
              </a:rPr>
              <a:t>)</a:t>
            </a:r>
          </a:p>
          <a:p>
            <a:endParaRPr lang="en-US" dirty="0">
              <a:latin typeface="Courier New"/>
              <a:cs typeface="Courier New"/>
            </a:endParaRPr>
          </a:p>
        </p:txBody>
      </p:sp>
      <p:sp>
        <p:nvSpPr>
          <p:cNvPr id="3" name="Title 2"/>
          <p:cNvSpPr>
            <a:spLocks noGrp="1"/>
          </p:cNvSpPr>
          <p:nvPr>
            <p:ph type="title"/>
          </p:nvPr>
        </p:nvSpPr>
        <p:spPr/>
        <p:txBody>
          <a:bodyPr/>
          <a:lstStyle/>
          <a:p>
            <a:r>
              <a:rPr lang="en-US" dirty="0" smtClean="0"/>
              <a:t>GE: Generate the Template</a:t>
            </a:r>
            <a:endParaRPr lang="en-US" dirty="0"/>
          </a:p>
        </p:txBody>
      </p:sp>
      <p:sp>
        <p:nvSpPr>
          <p:cNvPr id="4" name="Text Placeholder 3"/>
          <p:cNvSpPr>
            <a:spLocks noGrp="1"/>
          </p:cNvSpPr>
          <p:nvPr>
            <p:ph type="body" sz="quarter" idx="11"/>
          </p:nvPr>
        </p:nvSpPr>
        <p:spPr>
          <a:xfrm>
            <a:off x="1121103" y="1132377"/>
            <a:ext cx="14935799" cy="1519383"/>
          </a:xfrm>
        </p:spPr>
        <p:txBody>
          <a:bodyPr/>
          <a:lstStyle/>
          <a:p>
            <a:r>
              <a:rPr lang="en-US" sz="3600" dirty="0" smtClean="0">
                <a:latin typeface="Courier New"/>
                <a:cs typeface="Courier New"/>
              </a:rPr>
              <a:t>$ cd ~/chef-repo</a:t>
            </a:r>
          </a:p>
          <a:p>
            <a:r>
              <a:rPr lang="en-US" sz="3600" dirty="0" smtClean="0">
                <a:latin typeface="Courier New"/>
                <a:cs typeface="Courier New"/>
              </a:rPr>
              <a:t>$ chef generate template cookbooks/</a:t>
            </a:r>
            <a:r>
              <a:rPr lang="en-US" sz="3600" dirty="0" err="1" smtClean="0">
                <a:latin typeface="Courier New"/>
                <a:cs typeface="Courier New"/>
              </a:rPr>
              <a:t>haproxy</a:t>
            </a:r>
            <a:r>
              <a:rPr lang="en-US" sz="3600" dirty="0" smtClean="0">
                <a:latin typeface="Courier New"/>
                <a:cs typeface="Courier New"/>
              </a:rPr>
              <a:t> </a:t>
            </a:r>
            <a:r>
              <a:rPr lang="en-US" sz="3600" dirty="0" err="1" smtClean="0">
                <a:latin typeface="Courier New"/>
                <a:cs typeface="Courier New"/>
              </a:rPr>
              <a:t>haproxy.cfg</a:t>
            </a:r>
            <a:endParaRPr lang="en-US" sz="3600" dirty="0">
              <a:latin typeface="Courier New"/>
              <a:cs typeface="Courier New"/>
            </a:endParaRPr>
          </a:p>
        </p:txBody>
      </p:sp>
      <p:sp>
        <p:nvSpPr>
          <p:cNvPr id="5" name="Rectangle 4"/>
          <p:cNvSpPr/>
          <p:nvPr/>
        </p:nvSpPr>
        <p:spPr bwMode="auto">
          <a:xfrm>
            <a:off x="1120565" y="5148357"/>
            <a:ext cx="14914813"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500260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 </a:t>
            </a:r>
            <a:r>
              <a:rPr lang="en-US" dirty="0"/>
              <a:t>Configuring </a:t>
            </a:r>
            <a:r>
              <a:rPr lang="en-US" dirty="0" err="1"/>
              <a:t>haproxy.cfg.erb</a:t>
            </a:r>
            <a:endParaRPr lang="en-US" dirty="0"/>
          </a:p>
        </p:txBody>
      </p:sp>
      <p:sp>
        <p:nvSpPr>
          <p:cNvPr id="3" name="Content Placeholder 2"/>
          <p:cNvSpPr>
            <a:spLocks noGrp="1"/>
          </p:cNvSpPr>
          <p:nvPr>
            <p:ph sz="quarter" idx="10"/>
          </p:nvPr>
        </p:nvSpPr>
        <p:spPr/>
        <p:txBody>
          <a:bodyPr>
            <a:normAutofit fontScale="55000" lnSpcReduction="20000"/>
          </a:bodyPr>
          <a:lstStyle/>
          <a:p>
            <a:r>
              <a:rPr lang="en-US" dirty="0" smtClean="0">
                <a:latin typeface="Courier"/>
                <a:cs typeface="Courier"/>
              </a:rPr>
              <a:t>...</a:t>
            </a:r>
          </a:p>
          <a:p>
            <a:r>
              <a:rPr lang="en-US" dirty="0">
                <a:latin typeface="Courier"/>
                <a:cs typeface="Courier"/>
              </a:rPr>
              <a:t>frontend  main *:5000</a:t>
            </a:r>
          </a:p>
          <a:p>
            <a:r>
              <a:rPr lang="en-US" dirty="0">
                <a:latin typeface="Courier"/>
                <a:cs typeface="Courier"/>
              </a:rPr>
              <a:t>    </a:t>
            </a:r>
            <a:r>
              <a:rPr lang="en-US" dirty="0" err="1">
                <a:latin typeface="Courier"/>
                <a:cs typeface="Courier"/>
              </a:rPr>
              <a:t>acl</a:t>
            </a:r>
            <a:r>
              <a:rPr lang="en-US" dirty="0">
                <a:latin typeface="Courier"/>
                <a:cs typeface="Courier"/>
              </a:rPr>
              <a:t> </a:t>
            </a:r>
            <a:r>
              <a:rPr lang="en-US" dirty="0" err="1">
                <a:latin typeface="Courier"/>
                <a:cs typeface="Courier"/>
              </a:rPr>
              <a:t>url_static</a:t>
            </a:r>
            <a:r>
              <a:rPr lang="en-US" dirty="0">
                <a:latin typeface="Courier"/>
                <a:cs typeface="Courier"/>
              </a:rPr>
              <a:t>       </a:t>
            </a:r>
            <a:r>
              <a:rPr lang="en-US" dirty="0" err="1">
                <a:latin typeface="Courier"/>
                <a:cs typeface="Courier"/>
              </a:rPr>
              <a:t>path_beg</a:t>
            </a:r>
            <a:r>
              <a:rPr lang="en-US" dirty="0">
                <a:latin typeface="Courier"/>
                <a:cs typeface="Courier"/>
              </a:rPr>
              <a:t>       -</a:t>
            </a:r>
            <a:r>
              <a:rPr lang="en-US" dirty="0" err="1">
                <a:latin typeface="Courier"/>
                <a:cs typeface="Courier"/>
              </a:rPr>
              <a:t>i</a:t>
            </a:r>
            <a:r>
              <a:rPr lang="en-US" dirty="0">
                <a:latin typeface="Courier"/>
                <a:cs typeface="Courier"/>
              </a:rPr>
              <a:t> /static /images /</a:t>
            </a:r>
            <a:r>
              <a:rPr lang="en-US" dirty="0" err="1">
                <a:latin typeface="Courier"/>
                <a:cs typeface="Courier"/>
              </a:rPr>
              <a:t>javascript</a:t>
            </a:r>
            <a:r>
              <a:rPr lang="en-US" dirty="0">
                <a:latin typeface="Courier"/>
                <a:cs typeface="Courier"/>
              </a:rPr>
              <a:t> /</a:t>
            </a:r>
            <a:r>
              <a:rPr lang="en-US" dirty="0" err="1">
                <a:latin typeface="Courier"/>
                <a:cs typeface="Courier"/>
              </a:rPr>
              <a:t>stylesheets</a:t>
            </a:r>
            <a:endParaRPr lang="en-US" dirty="0">
              <a:latin typeface="Courier"/>
              <a:cs typeface="Courier"/>
            </a:endParaRPr>
          </a:p>
          <a:p>
            <a:r>
              <a:rPr lang="en-US" dirty="0">
                <a:latin typeface="Courier"/>
                <a:cs typeface="Courier"/>
              </a:rPr>
              <a:t>    </a:t>
            </a:r>
            <a:r>
              <a:rPr lang="en-US" dirty="0" err="1">
                <a:latin typeface="Courier"/>
                <a:cs typeface="Courier"/>
              </a:rPr>
              <a:t>acl</a:t>
            </a:r>
            <a:r>
              <a:rPr lang="en-US" dirty="0">
                <a:latin typeface="Courier"/>
                <a:cs typeface="Courier"/>
              </a:rPr>
              <a:t> </a:t>
            </a:r>
            <a:r>
              <a:rPr lang="en-US" dirty="0" err="1">
                <a:latin typeface="Courier"/>
                <a:cs typeface="Courier"/>
              </a:rPr>
              <a:t>url_static</a:t>
            </a:r>
            <a:r>
              <a:rPr lang="en-US" dirty="0">
                <a:latin typeface="Courier"/>
                <a:cs typeface="Courier"/>
              </a:rPr>
              <a:t>       </a:t>
            </a:r>
            <a:r>
              <a:rPr lang="en-US" dirty="0" err="1">
                <a:latin typeface="Courier"/>
                <a:cs typeface="Courier"/>
              </a:rPr>
              <a:t>path_end</a:t>
            </a:r>
            <a:r>
              <a:rPr lang="en-US" dirty="0">
                <a:latin typeface="Courier"/>
                <a:cs typeface="Courier"/>
              </a:rPr>
              <a:t>       -</a:t>
            </a:r>
            <a:r>
              <a:rPr lang="en-US" dirty="0" err="1">
                <a:latin typeface="Courier"/>
                <a:cs typeface="Courier"/>
              </a:rPr>
              <a:t>i</a:t>
            </a:r>
            <a:r>
              <a:rPr lang="en-US" dirty="0">
                <a:latin typeface="Courier"/>
                <a:cs typeface="Courier"/>
              </a:rPr>
              <a:t> .jpg .gif .</a:t>
            </a:r>
            <a:r>
              <a:rPr lang="en-US" dirty="0" err="1">
                <a:latin typeface="Courier"/>
                <a:cs typeface="Courier"/>
              </a:rPr>
              <a:t>png</a:t>
            </a:r>
            <a:r>
              <a:rPr lang="en-US" dirty="0">
                <a:latin typeface="Courier"/>
                <a:cs typeface="Courier"/>
              </a:rPr>
              <a:t> .</a:t>
            </a:r>
            <a:r>
              <a:rPr lang="en-US" dirty="0" err="1">
                <a:latin typeface="Courier"/>
                <a:cs typeface="Courier"/>
              </a:rPr>
              <a:t>css</a:t>
            </a:r>
            <a:r>
              <a:rPr lang="en-US" dirty="0">
                <a:latin typeface="Courier"/>
                <a:cs typeface="Courier"/>
              </a:rPr>
              <a:t> .</a:t>
            </a:r>
            <a:r>
              <a:rPr lang="en-US" dirty="0" err="1">
                <a:latin typeface="Courier"/>
                <a:cs typeface="Courier"/>
              </a:rPr>
              <a:t>js</a:t>
            </a:r>
            <a:endParaRPr lang="en-US" dirty="0">
              <a:latin typeface="Courier"/>
              <a:cs typeface="Courier"/>
            </a:endParaRPr>
          </a:p>
          <a:p>
            <a:endParaRPr lang="en-US" dirty="0">
              <a:latin typeface="Courier"/>
              <a:cs typeface="Courier"/>
            </a:endParaRPr>
          </a:p>
          <a:p>
            <a:r>
              <a:rPr lang="en-US" dirty="0">
                <a:latin typeface="Courier"/>
                <a:cs typeface="Courier"/>
              </a:rPr>
              <a:t>    </a:t>
            </a:r>
            <a:r>
              <a:rPr lang="en-US" dirty="0" err="1">
                <a:latin typeface="Courier"/>
                <a:cs typeface="Courier"/>
              </a:rPr>
              <a:t>use_backend</a:t>
            </a:r>
            <a:r>
              <a:rPr lang="en-US" dirty="0">
                <a:latin typeface="Courier"/>
                <a:cs typeface="Courier"/>
              </a:rPr>
              <a:t> static          if </a:t>
            </a:r>
            <a:r>
              <a:rPr lang="en-US" dirty="0" err="1">
                <a:latin typeface="Courier"/>
                <a:cs typeface="Courier"/>
              </a:rPr>
              <a:t>url_static</a:t>
            </a:r>
            <a:endParaRPr lang="en-US" dirty="0">
              <a:latin typeface="Courier"/>
              <a:cs typeface="Courier"/>
            </a:endParaRPr>
          </a:p>
          <a:p>
            <a:r>
              <a:rPr lang="en-US" dirty="0">
                <a:latin typeface="Courier"/>
                <a:cs typeface="Courier"/>
              </a:rPr>
              <a:t>    </a:t>
            </a:r>
            <a:r>
              <a:rPr lang="en-US" dirty="0" err="1">
                <a:latin typeface="Courier"/>
                <a:cs typeface="Courier"/>
              </a:rPr>
              <a:t>default_backend</a:t>
            </a:r>
            <a:r>
              <a:rPr lang="en-US" dirty="0">
                <a:latin typeface="Courier"/>
                <a:cs typeface="Courier"/>
              </a:rPr>
              <a:t>             app</a:t>
            </a:r>
          </a:p>
          <a:p>
            <a:endParaRPr lang="en-US" dirty="0">
              <a:latin typeface="Courier"/>
              <a:cs typeface="Courier"/>
            </a:endParaRPr>
          </a:p>
          <a:p>
            <a:r>
              <a:rPr lang="en-US" dirty="0">
                <a:latin typeface="Courier"/>
                <a:cs typeface="Courier"/>
              </a:rPr>
              <a:t>backend static</a:t>
            </a:r>
          </a:p>
          <a:p>
            <a:r>
              <a:rPr lang="en-US" dirty="0">
                <a:latin typeface="Courier"/>
                <a:cs typeface="Courier"/>
              </a:rPr>
              <a:t>    balance     </a:t>
            </a:r>
            <a:r>
              <a:rPr lang="en-US" dirty="0" err="1">
                <a:latin typeface="Courier"/>
                <a:cs typeface="Courier"/>
              </a:rPr>
              <a:t>roundrobin</a:t>
            </a:r>
            <a:endParaRPr lang="en-US" dirty="0">
              <a:latin typeface="Courier"/>
              <a:cs typeface="Courier"/>
            </a:endParaRPr>
          </a:p>
          <a:p>
            <a:r>
              <a:rPr lang="en-US" dirty="0">
                <a:latin typeface="Courier"/>
                <a:cs typeface="Courier"/>
              </a:rPr>
              <a:t>    server      static 127.0.0.1:4331 check</a:t>
            </a:r>
          </a:p>
          <a:p>
            <a:endParaRPr lang="en-US" dirty="0">
              <a:latin typeface="Courier"/>
              <a:cs typeface="Courier"/>
            </a:endParaRPr>
          </a:p>
          <a:p>
            <a:r>
              <a:rPr lang="en-US" dirty="0">
                <a:latin typeface="Courier"/>
                <a:cs typeface="Courier"/>
              </a:rPr>
              <a:t>backend app</a:t>
            </a:r>
          </a:p>
          <a:p>
            <a:r>
              <a:rPr lang="en-US" dirty="0">
                <a:latin typeface="Courier"/>
                <a:cs typeface="Courier"/>
              </a:rPr>
              <a:t>    balance     </a:t>
            </a:r>
            <a:r>
              <a:rPr lang="en-US" sz="3700" dirty="0" err="1">
                <a:latin typeface="Courier"/>
                <a:cs typeface="Courier"/>
              </a:rPr>
              <a:t>roundrobin</a:t>
            </a:r>
            <a:endParaRPr lang="en-US" sz="3700" dirty="0">
              <a:latin typeface="Courier"/>
              <a:cs typeface="Courier"/>
            </a:endParaRPr>
          </a:p>
          <a:p>
            <a:r>
              <a:rPr lang="en-US" sz="3700" dirty="0" smtClean="0">
                <a:latin typeface="Courier"/>
                <a:cs typeface="Courier"/>
              </a:rPr>
              <a:t>    server app </a:t>
            </a:r>
            <a:r>
              <a:rPr lang="en-US" dirty="0" smtClean="0">
                <a:latin typeface="Courier"/>
                <a:cs typeface="Courier"/>
              </a:rPr>
              <a:t>&lt;</a:t>
            </a:r>
            <a:r>
              <a:rPr lang="en-US" dirty="0">
                <a:latin typeface="Courier"/>
                <a:cs typeface="Courier"/>
              </a:rPr>
              <a:t>&lt;IP ADDRESS&gt;</a:t>
            </a:r>
            <a:r>
              <a:rPr lang="en-US" dirty="0" smtClean="0">
                <a:latin typeface="Courier"/>
                <a:cs typeface="Courier"/>
              </a:rPr>
              <a:t>&gt;:80 </a:t>
            </a:r>
            <a:r>
              <a:rPr lang="en-US" dirty="0">
                <a:latin typeface="Courier"/>
                <a:cs typeface="Courier"/>
              </a:rPr>
              <a:t>weight 1 </a:t>
            </a:r>
            <a:r>
              <a:rPr lang="en-US" dirty="0" err="1">
                <a:latin typeface="Courier"/>
                <a:cs typeface="Courier"/>
              </a:rPr>
              <a:t>maxconn</a:t>
            </a:r>
            <a:r>
              <a:rPr lang="en-US" dirty="0">
                <a:latin typeface="Courier"/>
                <a:cs typeface="Courier"/>
              </a:rPr>
              <a:t> 100 </a:t>
            </a:r>
            <a:r>
              <a:rPr lang="en-US" dirty="0" smtClean="0">
                <a:latin typeface="Courier"/>
                <a:cs typeface="Courier"/>
              </a:rPr>
              <a:t>check</a:t>
            </a:r>
            <a:endParaRPr lang="en-US" dirty="0">
              <a:latin typeface="Courier"/>
              <a:cs typeface="Courier"/>
            </a:endParaRPr>
          </a:p>
          <a:p>
            <a:endParaRPr lang="en-US" dirty="0">
              <a:latin typeface="Courier"/>
              <a:cs typeface="Courier"/>
            </a:endParaRPr>
          </a:p>
        </p:txBody>
      </p:sp>
      <p:sp>
        <p:nvSpPr>
          <p:cNvPr id="4" name="Text Placeholder 3"/>
          <p:cNvSpPr>
            <a:spLocks noGrp="1"/>
          </p:cNvSpPr>
          <p:nvPr>
            <p:ph type="body" sz="quarter" idx="11"/>
          </p:nvPr>
        </p:nvSpPr>
        <p:spPr/>
        <p:txBody>
          <a:bodyPr>
            <a:noAutofit/>
          </a:bodyPr>
          <a:lstStyle/>
          <a:p>
            <a:r>
              <a:rPr lang="en-US" sz="3200" dirty="0">
                <a:latin typeface="Courier New"/>
                <a:cs typeface="Courier New"/>
              </a:rPr>
              <a:t>~/cookbooks</a:t>
            </a:r>
            <a:r>
              <a:rPr lang="en-US" sz="3200" dirty="0" smtClean="0">
                <a:latin typeface="Courier New"/>
                <a:cs typeface="Courier New"/>
              </a:rPr>
              <a:t>/</a:t>
            </a:r>
            <a:r>
              <a:rPr lang="en-US" sz="3200" dirty="0" err="1" smtClean="0">
                <a:latin typeface="Courier New"/>
                <a:cs typeface="Courier New"/>
              </a:rPr>
              <a:t>haproxy</a:t>
            </a:r>
            <a:r>
              <a:rPr lang="en-US" sz="3200" dirty="0" smtClean="0">
                <a:latin typeface="Courier New"/>
                <a:cs typeface="Courier New"/>
              </a:rPr>
              <a:t>/</a:t>
            </a:r>
            <a:r>
              <a:rPr lang="en-US" sz="3200" dirty="0">
                <a:latin typeface="Courier New"/>
                <a:cs typeface="Courier New"/>
              </a:rPr>
              <a:t>templates/default</a:t>
            </a:r>
            <a:r>
              <a:rPr lang="en-US" sz="3200" dirty="0" smtClean="0">
                <a:latin typeface="Courier New"/>
                <a:cs typeface="Courier New"/>
              </a:rPr>
              <a:t>/</a:t>
            </a:r>
            <a:r>
              <a:rPr lang="en-US" sz="3200" dirty="0" err="1" smtClean="0">
                <a:latin typeface="Courier New"/>
                <a:cs typeface="Courier New"/>
              </a:rPr>
              <a:t>haproxy.cfg.erb</a:t>
            </a:r>
            <a:endParaRPr lang="en-US" sz="3200" dirty="0">
              <a:latin typeface="Courier New"/>
              <a:cs typeface="Courier New"/>
            </a:endParaRPr>
          </a:p>
        </p:txBody>
      </p:sp>
      <p:sp>
        <p:nvSpPr>
          <p:cNvPr id="6" name="Text Placeholder 5"/>
          <p:cNvSpPr>
            <a:spLocks noGrp="1"/>
          </p:cNvSpPr>
          <p:nvPr>
            <p:ph type="body" sz="quarter" idx="13"/>
          </p:nvPr>
        </p:nvSpPr>
        <p:spPr>
          <a:xfrm>
            <a:off x="1135042" y="7104226"/>
            <a:ext cx="14404273" cy="5627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
        <p:nvSpPr>
          <p:cNvPr id="8" name="Rectangle 7"/>
          <p:cNvSpPr/>
          <p:nvPr/>
        </p:nvSpPr>
        <p:spPr>
          <a:xfrm>
            <a:off x="9853956" y="4759285"/>
            <a:ext cx="5363511" cy="830997"/>
          </a:xfrm>
          <a:prstGeom prst="rect">
            <a:avLst/>
          </a:prstGeom>
          <a:effectLst>
            <a:innerShdw blurRad="63500" dist="50800" dir="13500000">
              <a:srgbClr val="000000">
                <a:alpha val="50000"/>
              </a:srgbClr>
            </a:innerShdw>
          </a:effectLst>
          <a:scene3d>
            <a:camera prst="orthographicFront"/>
            <a:lightRig rig="contrasting" dir="t">
              <a:rot lat="0" lon="0" rev="3780000"/>
            </a:lightRig>
          </a:scene3d>
          <a:sp3d contourW="12700">
            <a:bevelT/>
            <a:contourClr>
              <a:schemeClr val="accent2">
                <a:lumMod val="60000"/>
                <a:lumOff val="40000"/>
              </a:schemeClr>
            </a:contourClr>
          </a:sp3d>
        </p:spPr>
        <p:style>
          <a:lnRef idx="1">
            <a:schemeClr val="accent2"/>
          </a:lnRef>
          <a:fillRef idx="3">
            <a:schemeClr val="accent2"/>
          </a:fillRef>
          <a:effectRef idx="2">
            <a:schemeClr val="accent2"/>
          </a:effectRef>
          <a:fontRef idx="minor">
            <a:schemeClr val="lt1"/>
          </a:fontRef>
        </p:style>
        <p:txBody>
          <a:bodyPr wrap="square">
            <a:spAutoFit/>
          </a:bodyPr>
          <a:lstStyle/>
          <a:p>
            <a:r>
              <a:rPr lang="en-US" dirty="0"/>
              <a:t>If you are feeling hardcore, type </a:t>
            </a:r>
            <a:r>
              <a:rPr lang="en-US" dirty="0" smtClean="0"/>
              <a:t>it</a:t>
            </a:r>
          </a:p>
          <a:p>
            <a:r>
              <a:rPr lang="en-US" dirty="0">
                <a:hlinkClick r:id="rId3"/>
              </a:rPr>
              <a:t>http://bit.ly/</a:t>
            </a:r>
            <a:r>
              <a:rPr lang="en-US" dirty="0" smtClean="0">
                <a:hlinkClick r:id="rId3"/>
              </a:rPr>
              <a:t>1Xoai9R</a:t>
            </a:r>
            <a:r>
              <a:rPr lang="en-US" dirty="0" smtClean="0"/>
              <a:t> </a:t>
            </a:r>
            <a:endParaRPr lang="en-US" dirty="0"/>
          </a:p>
        </p:txBody>
      </p:sp>
    </p:spTree>
    <p:extLst>
      <p:ext uri="{BB962C8B-B14F-4D97-AF65-F5344CB8AC3E}">
        <p14:creationId xmlns:p14="http://schemas.microsoft.com/office/powerpoint/2010/main" val="3583099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HAProxy</a:t>
            </a:r>
            <a:r>
              <a:rPr lang="en-US" dirty="0" smtClean="0"/>
              <a:t> Configuration should look like this</a:t>
            </a:r>
            <a:endParaRPr lang="en-US" dirty="0"/>
          </a:p>
        </p:txBody>
      </p:sp>
      <p:sp>
        <p:nvSpPr>
          <p:cNvPr id="3" name="Content Placeholder 2"/>
          <p:cNvSpPr>
            <a:spLocks noGrp="1"/>
          </p:cNvSpPr>
          <p:nvPr>
            <p:ph sz="quarter" idx="10"/>
          </p:nvPr>
        </p:nvSpPr>
        <p:spPr/>
        <p:txBody>
          <a:bodyPr>
            <a:normAutofit/>
          </a:bodyPr>
          <a:lstStyle/>
          <a:p>
            <a:r>
              <a:rPr lang="en-US" sz="2600" dirty="0">
                <a:latin typeface="Courier New"/>
                <a:cs typeface="Courier New"/>
              </a:rPr>
              <a:t>...</a:t>
            </a:r>
          </a:p>
          <a:p>
            <a:r>
              <a:rPr lang="en-US" sz="2600" dirty="0">
                <a:latin typeface="Courier New"/>
                <a:cs typeface="Courier New"/>
              </a:rPr>
              <a:t>backend </a:t>
            </a:r>
            <a:r>
              <a:rPr lang="en-US" sz="2600" dirty="0" err="1">
                <a:latin typeface="Courier New"/>
                <a:cs typeface="Courier New"/>
              </a:rPr>
              <a:t>roundrobin</a:t>
            </a:r>
            <a:r>
              <a:rPr lang="en-US" sz="2600" dirty="0">
                <a:latin typeface="Courier New"/>
                <a:cs typeface="Courier New"/>
              </a:rPr>
              <a:t> </a:t>
            </a:r>
          </a:p>
          <a:p>
            <a:r>
              <a:rPr lang="en-US" sz="2600" dirty="0">
                <a:latin typeface="Courier New"/>
                <a:cs typeface="Courier New"/>
              </a:rPr>
              <a:t>  server app0 &lt;&lt;NODE 1 IP ADDRESS&gt;&gt;:80 weight 1 </a:t>
            </a:r>
            <a:r>
              <a:rPr lang="en-US" sz="2600" dirty="0" err="1">
                <a:latin typeface="Courier New"/>
                <a:cs typeface="Courier New"/>
              </a:rPr>
              <a:t>maxconn</a:t>
            </a:r>
            <a:r>
              <a:rPr lang="en-US" sz="2600" dirty="0">
                <a:latin typeface="Courier New"/>
                <a:cs typeface="Courier New"/>
              </a:rPr>
              <a:t> 100 check check</a:t>
            </a:r>
          </a:p>
          <a:p>
            <a:r>
              <a:rPr lang="en-US" sz="2600" dirty="0">
                <a:latin typeface="Courier New"/>
                <a:cs typeface="Courier New"/>
              </a:rPr>
              <a:t>  server app1 &lt;&lt;NODE 2 IP ADDRESS&gt;&gt;:80 </a:t>
            </a:r>
            <a:r>
              <a:rPr lang="en-US" sz="2600" dirty="0" smtClean="0">
                <a:latin typeface="Courier New"/>
                <a:cs typeface="Courier New"/>
              </a:rPr>
              <a:t>weight </a:t>
            </a:r>
            <a:r>
              <a:rPr lang="en-US" sz="2600" dirty="0">
                <a:latin typeface="Courier New"/>
                <a:cs typeface="Courier New"/>
              </a:rPr>
              <a:t>1 </a:t>
            </a:r>
            <a:r>
              <a:rPr lang="en-US" sz="2600" dirty="0" err="1">
                <a:latin typeface="Courier New"/>
                <a:cs typeface="Courier New"/>
              </a:rPr>
              <a:t>maxconn</a:t>
            </a:r>
            <a:r>
              <a:rPr lang="en-US" sz="2600" dirty="0">
                <a:latin typeface="Courier New"/>
                <a:cs typeface="Courier New"/>
              </a:rPr>
              <a:t> 100 check check</a:t>
            </a:r>
          </a:p>
          <a:p>
            <a:endParaRPr lang="en-US" sz="2600" dirty="0">
              <a:latin typeface="Courier New"/>
              <a:cs typeface="Courier New"/>
            </a:endParaRPr>
          </a:p>
        </p:txBody>
      </p:sp>
      <p:sp>
        <p:nvSpPr>
          <p:cNvPr id="4" name="Content Placeholder 3"/>
          <p:cNvSpPr>
            <a:spLocks noGrp="1"/>
          </p:cNvSpPr>
          <p:nvPr>
            <p:ph sz="quarter" idx="12"/>
          </p:nvPr>
        </p:nvSpPr>
        <p:spPr/>
        <p:txBody>
          <a:bodyPr/>
          <a:lstStyle/>
          <a:p>
            <a:r>
              <a:rPr lang="en-US" smtClean="0"/>
              <a:t>We need to add the webserver's IP Addresses to haproxy.cfg</a:t>
            </a:r>
            <a:endParaRPr lang="en-US" dirty="0"/>
          </a:p>
        </p:txBody>
      </p:sp>
    </p:spTree>
    <p:extLst>
      <p:ext uri="{BB962C8B-B14F-4D97-AF65-F5344CB8AC3E}">
        <p14:creationId xmlns:p14="http://schemas.microsoft.com/office/powerpoint/2010/main" val="2639844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HAProxy</a:t>
            </a:r>
            <a:r>
              <a:rPr lang="en-US" dirty="0" smtClean="0"/>
              <a:t> Configuration should look like this</a:t>
            </a:r>
            <a:endParaRPr lang="en-US" dirty="0"/>
          </a:p>
        </p:txBody>
      </p:sp>
      <p:sp>
        <p:nvSpPr>
          <p:cNvPr id="3" name="Content Placeholder 2"/>
          <p:cNvSpPr>
            <a:spLocks noGrp="1"/>
          </p:cNvSpPr>
          <p:nvPr>
            <p:ph sz="quarter" idx="10"/>
          </p:nvPr>
        </p:nvSpPr>
        <p:spPr/>
        <p:txBody>
          <a:bodyPr>
            <a:normAutofit/>
          </a:bodyPr>
          <a:lstStyle/>
          <a:p>
            <a:r>
              <a:rPr lang="en-US" sz="2600" dirty="0">
                <a:latin typeface="Courier New"/>
                <a:cs typeface="Courier New"/>
              </a:rPr>
              <a:t>...</a:t>
            </a:r>
          </a:p>
          <a:p>
            <a:r>
              <a:rPr lang="en-US" sz="2600" dirty="0">
                <a:latin typeface="Courier New"/>
                <a:cs typeface="Courier New"/>
              </a:rPr>
              <a:t>backend </a:t>
            </a:r>
            <a:r>
              <a:rPr lang="en-US" sz="2600" dirty="0" err="1">
                <a:latin typeface="Courier New"/>
                <a:cs typeface="Courier New"/>
              </a:rPr>
              <a:t>roundrobin</a:t>
            </a:r>
            <a:r>
              <a:rPr lang="en-US" sz="2600" dirty="0">
                <a:latin typeface="Courier New"/>
                <a:cs typeface="Courier New"/>
              </a:rPr>
              <a:t> </a:t>
            </a:r>
          </a:p>
          <a:p>
            <a:r>
              <a:rPr lang="en-US" sz="2600" dirty="0">
                <a:latin typeface="Courier New"/>
                <a:cs typeface="Courier New"/>
              </a:rPr>
              <a:t>  server app0 &lt;&lt;NODE 1 IP ADDRESS&gt;&gt;:80 weight 1 </a:t>
            </a:r>
            <a:r>
              <a:rPr lang="en-US" sz="2600" dirty="0" err="1">
                <a:latin typeface="Courier New"/>
                <a:cs typeface="Courier New"/>
              </a:rPr>
              <a:t>maxconn</a:t>
            </a:r>
            <a:r>
              <a:rPr lang="en-US" sz="2600" dirty="0">
                <a:latin typeface="Courier New"/>
                <a:cs typeface="Courier New"/>
              </a:rPr>
              <a:t> 100 check check</a:t>
            </a:r>
          </a:p>
          <a:p>
            <a:r>
              <a:rPr lang="en-US" sz="2600" dirty="0">
                <a:latin typeface="Courier New"/>
                <a:cs typeface="Courier New"/>
              </a:rPr>
              <a:t>  server app1 &lt;&lt;NODE 2 IP ADDRESS&gt;&gt;:80 </a:t>
            </a:r>
            <a:r>
              <a:rPr lang="en-US" sz="2600" dirty="0" smtClean="0">
                <a:latin typeface="Courier New"/>
                <a:cs typeface="Courier New"/>
              </a:rPr>
              <a:t>weight </a:t>
            </a:r>
            <a:r>
              <a:rPr lang="en-US" sz="2600" dirty="0">
                <a:latin typeface="Courier New"/>
                <a:cs typeface="Courier New"/>
              </a:rPr>
              <a:t>1 </a:t>
            </a:r>
            <a:r>
              <a:rPr lang="en-US" sz="2600" dirty="0" err="1">
                <a:latin typeface="Courier New"/>
                <a:cs typeface="Courier New"/>
              </a:rPr>
              <a:t>maxconn</a:t>
            </a:r>
            <a:r>
              <a:rPr lang="en-US" sz="2600" dirty="0">
                <a:latin typeface="Courier New"/>
                <a:cs typeface="Courier New"/>
              </a:rPr>
              <a:t> 100 check check</a:t>
            </a:r>
          </a:p>
          <a:p>
            <a:endParaRPr lang="en-US" sz="2600" dirty="0">
              <a:latin typeface="Courier New"/>
              <a:cs typeface="Courier New"/>
            </a:endParaRPr>
          </a:p>
        </p:txBody>
      </p:sp>
      <p:sp>
        <p:nvSpPr>
          <p:cNvPr id="4" name="Content Placeholder 3"/>
          <p:cNvSpPr>
            <a:spLocks noGrp="1"/>
          </p:cNvSpPr>
          <p:nvPr>
            <p:ph sz="quarter" idx="12"/>
          </p:nvPr>
        </p:nvSpPr>
        <p:spPr/>
        <p:txBody>
          <a:bodyPr/>
          <a:lstStyle/>
          <a:p>
            <a:r>
              <a:rPr lang="en-US" dirty="0" smtClean="0"/>
              <a:t>We need to add the webserver's IP Addresses to </a:t>
            </a:r>
            <a:r>
              <a:rPr lang="en-US" dirty="0" err="1" smtClean="0"/>
              <a:t>haproxy.cfg</a:t>
            </a:r>
            <a:endParaRPr lang="en-US" dirty="0" smtClean="0"/>
          </a:p>
          <a:p>
            <a:pPr>
              <a:lnSpc>
                <a:spcPct val="80000"/>
              </a:lnSpc>
            </a:pPr>
            <a:endParaRPr lang="en-US" dirty="0"/>
          </a:p>
          <a:p>
            <a:pPr>
              <a:lnSpc>
                <a:spcPct val="80000"/>
              </a:lnSpc>
            </a:pPr>
            <a:r>
              <a:rPr lang="en-US" dirty="0"/>
              <a:t>Doing it manually seems wrong</a:t>
            </a:r>
          </a:p>
        </p:txBody>
      </p:sp>
    </p:spTree>
    <p:extLst>
      <p:ext uri="{BB962C8B-B14F-4D97-AF65-F5344CB8AC3E}">
        <p14:creationId xmlns:p14="http://schemas.microsoft.com/office/powerpoint/2010/main" val="285057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HAProxy</a:t>
            </a:r>
            <a:r>
              <a:rPr lang="en-US" dirty="0" smtClean="0"/>
              <a:t> Configuration should look like this</a:t>
            </a:r>
            <a:endParaRPr lang="en-US" dirty="0"/>
          </a:p>
        </p:txBody>
      </p:sp>
      <p:sp>
        <p:nvSpPr>
          <p:cNvPr id="3" name="Content Placeholder 2"/>
          <p:cNvSpPr>
            <a:spLocks noGrp="1"/>
          </p:cNvSpPr>
          <p:nvPr>
            <p:ph sz="quarter" idx="10"/>
          </p:nvPr>
        </p:nvSpPr>
        <p:spPr/>
        <p:txBody>
          <a:bodyPr>
            <a:normAutofit/>
          </a:bodyPr>
          <a:lstStyle/>
          <a:p>
            <a:r>
              <a:rPr lang="en-US" sz="2600" dirty="0">
                <a:latin typeface="Courier New"/>
                <a:cs typeface="Courier New"/>
              </a:rPr>
              <a:t>...</a:t>
            </a:r>
          </a:p>
          <a:p>
            <a:r>
              <a:rPr lang="en-US" sz="2600" dirty="0">
                <a:latin typeface="Courier New"/>
                <a:cs typeface="Courier New"/>
              </a:rPr>
              <a:t>backend </a:t>
            </a:r>
            <a:r>
              <a:rPr lang="en-US" sz="2600" dirty="0" err="1">
                <a:latin typeface="Courier New"/>
                <a:cs typeface="Courier New"/>
              </a:rPr>
              <a:t>roundrobin</a:t>
            </a:r>
            <a:r>
              <a:rPr lang="en-US" sz="2600" dirty="0">
                <a:latin typeface="Courier New"/>
                <a:cs typeface="Courier New"/>
              </a:rPr>
              <a:t> </a:t>
            </a:r>
          </a:p>
          <a:p>
            <a:r>
              <a:rPr lang="en-US" sz="2600" dirty="0">
                <a:latin typeface="Courier New"/>
                <a:cs typeface="Courier New"/>
              </a:rPr>
              <a:t>  server app0 &lt;&lt;NODE 1 IP ADDRESS&gt;&gt;:80 weight 1 </a:t>
            </a:r>
            <a:r>
              <a:rPr lang="en-US" sz="2600" dirty="0" err="1">
                <a:latin typeface="Courier New"/>
                <a:cs typeface="Courier New"/>
              </a:rPr>
              <a:t>maxconn</a:t>
            </a:r>
            <a:r>
              <a:rPr lang="en-US" sz="2600" dirty="0">
                <a:latin typeface="Courier New"/>
                <a:cs typeface="Courier New"/>
              </a:rPr>
              <a:t> 100 check check</a:t>
            </a:r>
          </a:p>
          <a:p>
            <a:r>
              <a:rPr lang="en-US" sz="2600" dirty="0">
                <a:latin typeface="Courier New"/>
                <a:cs typeface="Courier New"/>
              </a:rPr>
              <a:t>  server app1 &lt;&lt;NODE 2 IP ADDRESS&gt;&gt;:80 </a:t>
            </a:r>
            <a:r>
              <a:rPr lang="en-US" sz="2600" dirty="0" smtClean="0">
                <a:latin typeface="Courier New"/>
                <a:cs typeface="Courier New"/>
              </a:rPr>
              <a:t>weight </a:t>
            </a:r>
            <a:r>
              <a:rPr lang="en-US" sz="2600" dirty="0">
                <a:latin typeface="Courier New"/>
                <a:cs typeface="Courier New"/>
              </a:rPr>
              <a:t>1 </a:t>
            </a:r>
            <a:r>
              <a:rPr lang="en-US" sz="2600" dirty="0" err="1">
                <a:latin typeface="Courier New"/>
                <a:cs typeface="Courier New"/>
              </a:rPr>
              <a:t>maxconn</a:t>
            </a:r>
            <a:r>
              <a:rPr lang="en-US" sz="2600" dirty="0">
                <a:latin typeface="Courier New"/>
                <a:cs typeface="Courier New"/>
              </a:rPr>
              <a:t> 100 check check</a:t>
            </a:r>
          </a:p>
          <a:p>
            <a:endParaRPr lang="en-US" sz="2600" dirty="0">
              <a:latin typeface="Courier New"/>
              <a:cs typeface="Courier New"/>
            </a:endParaRPr>
          </a:p>
        </p:txBody>
      </p:sp>
      <p:sp>
        <p:nvSpPr>
          <p:cNvPr id="4" name="Content Placeholder 3"/>
          <p:cNvSpPr>
            <a:spLocks noGrp="1"/>
          </p:cNvSpPr>
          <p:nvPr>
            <p:ph sz="quarter" idx="12"/>
          </p:nvPr>
        </p:nvSpPr>
        <p:spPr/>
        <p:txBody>
          <a:bodyPr/>
          <a:lstStyle/>
          <a:p>
            <a:r>
              <a:rPr lang="en-US" dirty="0" smtClean="0"/>
              <a:t>We need to add the webserver's IP Addresses to </a:t>
            </a:r>
            <a:r>
              <a:rPr lang="en-US" dirty="0" err="1" smtClean="0"/>
              <a:t>haproxy.cfg</a:t>
            </a:r>
            <a:endParaRPr lang="en-US" dirty="0" smtClean="0"/>
          </a:p>
          <a:p>
            <a:pPr>
              <a:lnSpc>
                <a:spcPct val="80000"/>
              </a:lnSpc>
            </a:pPr>
            <a:endParaRPr lang="en-US" dirty="0"/>
          </a:p>
          <a:p>
            <a:pPr>
              <a:lnSpc>
                <a:spcPct val="80000"/>
              </a:lnSpc>
            </a:pPr>
            <a:r>
              <a:rPr lang="en-US" dirty="0"/>
              <a:t>Doing it manually seems </a:t>
            </a:r>
            <a:r>
              <a:rPr lang="en-US" dirty="0" smtClean="0"/>
              <a:t>wrong</a:t>
            </a:r>
          </a:p>
          <a:p>
            <a:pPr>
              <a:lnSpc>
                <a:spcPct val="80000"/>
              </a:lnSpc>
            </a:pPr>
            <a:endParaRPr lang="en-US" dirty="0"/>
          </a:p>
          <a:p>
            <a:pPr>
              <a:lnSpc>
                <a:spcPct val="80000"/>
              </a:lnSpc>
            </a:pPr>
            <a:r>
              <a:rPr lang="en-US" dirty="0" smtClean="0"/>
              <a:t>Search</a:t>
            </a:r>
            <a:endParaRPr lang="en-US" dirty="0"/>
          </a:p>
        </p:txBody>
      </p:sp>
    </p:spTree>
    <p:extLst>
      <p:ext uri="{BB962C8B-B14F-4D97-AF65-F5344CB8AC3E}">
        <p14:creationId xmlns:p14="http://schemas.microsoft.com/office/powerpoint/2010/main" val="3199652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HAProxy</a:t>
            </a:r>
            <a:r>
              <a:rPr lang="en-US" dirty="0" smtClean="0"/>
              <a:t> Configuration should look like this</a:t>
            </a:r>
            <a:endParaRPr lang="en-US" dirty="0"/>
          </a:p>
        </p:txBody>
      </p:sp>
      <p:sp>
        <p:nvSpPr>
          <p:cNvPr id="3" name="Content Placeholder 2"/>
          <p:cNvSpPr>
            <a:spLocks noGrp="1"/>
          </p:cNvSpPr>
          <p:nvPr>
            <p:ph sz="quarter" idx="10"/>
          </p:nvPr>
        </p:nvSpPr>
        <p:spPr/>
        <p:txBody>
          <a:bodyPr>
            <a:normAutofit/>
          </a:bodyPr>
          <a:lstStyle/>
          <a:p>
            <a:r>
              <a:rPr lang="en-US" sz="2600" dirty="0">
                <a:latin typeface="Courier New"/>
                <a:cs typeface="Courier New"/>
              </a:rPr>
              <a:t>...</a:t>
            </a:r>
          </a:p>
          <a:p>
            <a:r>
              <a:rPr lang="en-US" sz="2600" dirty="0">
                <a:latin typeface="Courier New"/>
                <a:cs typeface="Courier New"/>
              </a:rPr>
              <a:t>backend </a:t>
            </a:r>
            <a:r>
              <a:rPr lang="en-US" sz="2600" dirty="0" err="1">
                <a:latin typeface="Courier New"/>
                <a:cs typeface="Courier New"/>
              </a:rPr>
              <a:t>roundrobin</a:t>
            </a:r>
            <a:r>
              <a:rPr lang="en-US" sz="2600" dirty="0">
                <a:latin typeface="Courier New"/>
                <a:cs typeface="Courier New"/>
              </a:rPr>
              <a:t> </a:t>
            </a:r>
          </a:p>
          <a:p>
            <a:r>
              <a:rPr lang="en-US" sz="2600" dirty="0">
                <a:latin typeface="Courier New"/>
                <a:cs typeface="Courier New"/>
              </a:rPr>
              <a:t>  server app0 &lt;&lt;NODE 1 IP ADDRESS&gt;&gt;:80 weight 1 </a:t>
            </a:r>
            <a:r>
              <a:rPr lang="en-US" sz="2600" dirty="0" err="1">
                <a:latin typeface="Courier New"/>
                <a:cs typeface="Courier New"/>
              </a:rPr>
              <a:t>maxconn</a:t>
            </a:r>
            <a:r>
              <a:rPr lang="en-US" sz="2600" dirty="0">
                <a:latin typeface="Courier New"/>
                <a:cs typeface="Courier New"/>
              </a:rPr>
              <a:t> 100 check check</a:t>
            </a:r>
          </a:p>
          <a:p>
            <a:r>
              <a:rPr lang="en-US" sz="2600" dirty="0">
                <a:latin typeface="Courier New"/>
                <a:cs typeface="Courier New"/>
              </a:rPr>
              <a:t>  server app1 &lt;&lt;NODE 2 IP ADDRESS&gt;&gt;:80 </a:t>
            </a:r>
            <a:r>
              <a:rPr lang="en-US" sz="2600" dirty="0" smtClean="0">
                <a:latin typeface="Courier New"/>
                <a:cs typeface="Courier New"/>
              </a:rPr>
              <a:t>weight </a:t>
            </a:r>
            <a:r>
              <a:rPr lang="en-US" sz="2600" dirty="0">
                <a:latin typeface="Courier New"/>
                <a:cs typeface="Courier New"/>
              </a:rPr>
              <a:t>1 </a:t>
            </a:r>
            <a:r>
              <a:rPr lang="en-US" sz="2600" dirty="0" err="1">
                <a:latin typeface="Courier New"/>
                <a:cs typeface="Courier New"/>
              </a:rPr>
              <a:t>maxconn</a:t>
            </a:r>
            <a:r>
              <a:rPr lang="en-US" sz="2600" dirty="0">
                <a:latin typeface="Courier New"/>
                <a:cs typeface="Courier New"/>
              </a:rPr>
              <a:t> 100 check check</a:t>
            </a:r>
          </a:p>
          <a:p>
            <a:endParaRPr lang="en-US" sz="2600" dirty="0">
              <a:latin typeface="Courier New"/>
              <a:cs typeface="Courier New"/>
            </a:endParaRPr>
          </a:p>
        </p:txBody>
      </p:sp>
      <p:sp>
        <p:nvSpPr>
          <p:cNvPr id="5" name="Content Placeholder 4"/>
          <p:cNvSpPr>
            <a:spLocks noGrp="1"/>
          </p:cNvSpPr>
          <p:nvPr>
            <p:ph sz="quarter" idx="12"/>
          </p:nvPr>
        </p:nvSpPr>
        <p:spPr/>
        <p:txBody>
          <a:bodyPr/>
          <a:lstStyle/>
          <a:p>
            <a:endParaRPr lang="en-US" dirty="0"/>
          </a:p>
        </p:txBody>
      </p:sp>
      <p:sp>
        <p:nvSpPr>
          <p:cNvPr id="6" name="Text Placeholder 4"/>
          <p:cNvSpPr txBox="1">
            <a:spLocks/>
          </p:cNvSpPr>
          <p:nvPr/>
        </p:nvSpPr>
        <p:spPr>
          <a:xfrm>
            <a:off x="839436" y="6800887"/>
            <a:ext cx="14550223" cy="1487378"/>
          </a:xfrm>
          <a:prstGeom prst="rect">
            <a:avLst/>
          </a:prstGeom>
        </p:spPr>
        <p:txBody>
          <a:bodyPr vert="horz" lIns="91440" tIns="45720" rIns="91440" bIns="45720" rtlCol="0" anchor="t"/>
          <a:lstStyle>
            <a:defPPr>
              <a:defRPr lang="en-US"/>
            </a:defPPr>
            <a:lvl1pPr marL="0" algn="ctr" defTabSz="1219120" rtl="0" eaLnBrk="1" latinLnBrk="0" hangingPunct="1">
              <a:defRPr sz="1600" kern="1200" baseline="0">
                <a:solidFill>
                  <a:schemeClr val="accent3">
                    <a:lumMod val="50000"/>
                  </a:schemeClr>
                </a:solidFill>
                <a:latin typeface="+mn-lt"/>
                <a:ea typeface="+mn-ea"/>
                <a:cs typeface="+mn-cs"/>
              </a:defRPr>
            </a:lvl1pPr>
            <a:lvl2pPr marL="609561" algn="l" defTabSz="1219120" rtl="0" eaLnBrk="1" latinLnBrk="0" hangingPunct="1">
              <a:defRPr sz="2400" kern="1200" baseline="0">
                <a:solidFill>
                  <a:schemeClr val="accent3">
                    <a:lumMod val="50000"/>
                  </a:schemeClr>
                </a:solidFill>
                <a:latin typeface="+mn-lt"/>
                <a:ea typeface="+mn-ea"/>
                <a:cs typeface="+mn-cs"/>
              </a:defRPr>
            </a:lvl2pPr>
            <a:lvl3pPr marL="1219120" algn="l" defTabSz="1219120" rtl="0" eaLnBrk="1" latinLnBrk="0" hangingPunct="1">
              <a:defRPr sz="2400" kern="1200" baseline="0">
                <a:solidFill>
                  <a:schemeClr val="accent3">
                    <a:lumMod val="50000"/>
                  </a:schemeClr>
                </a:solidFill>
                <a:latin typeface="+mn-lt"/>
                <a:ea typeface="+mn-ea"/>
                <a:cs typeface="+mn-cs"/>
              </a:defRPr>
            </a:lvl3pPr>
            <a:lvl4pPr marL="1828681" algn="l" defTabSz="1219120" rtl="0" eaLnBrk="1" latinLnBrk="0" hangingPunct="1">
              <a:defRPr sz="2400" kern="1200" baseline="0">
                <a:solidFill>
                  <a:schemeClr val="accent3">
                    <a:lumMod val="50000"/>
                  </a:schemeClr>
                </a:solidFill>
                <a:latin typeface="+mn-lt"/>
                <a:ea typeface="+mn-ea"/>
                <a:cs typeface="+mn-cs"/>
              </a:defRPr>
            </a:lvl4pPr>
            <a:lvl5pPr marL="2438242" algn="l" defTabSz="1219120" rtl="0" eaLnBrk="1" latinLnBrk="0" hangingPunct="1">
              <a:defRPr sz="2400" kern="1200" baseline="0">
                <a:solidFill>
                  <a:schemeClr val="accent3">
                    <a:lumMod val="50000"/>
                  </a:schemeClr>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algn="l"/>
            <a:r>
              <a:rPr lang="en-US" sz="3200" dirty="0" smtClean="0"/>
              <a:t>Values from </a:t>
            </a:r>
          </a:p>
          <a:p>
            <a:pPr algn="l"/>
            <a:r>
              <a:rPr lang="en-US" sz="3200" dirty="0" smtClean="0">
                <a:latin typeface="Courier New"/>
                <a:cs typeface="Courier New"/>
              </a:rPr>
              <a:t>knife </a:t>
            </a:r>
            <a:r>
              <a:rPr lang="en-US" sz="3200" dirty="0">
                <a:latin typeface="Courier New"/>
                <a:cs typeface="Courier New"/>
              </a:rPr>
              <a:t>search node "</a:t>
            </a:r>
            <a:r>
              <a:rPr lang="en-US" sz="3200" dirty="0" err="1">
                <a:latin typeface="Courier New"/>
                <a:cs typeface="Courier New"/>
              </a:rPr>
              <a:t>recipes:apache</a:t>
            </a:r>
            <a:r>
              <a:rPr lang="en-US" sz="3200" dirty="0">
                <a:latin typeface="Courier New"/>
                <a:cs typeface="Courier New"/>
              </a:rPr>
              <a:t>\:\:default" -a </a:t>
            </a:r>
            <a:r>
              <a:rPr lang="en-US" sz="3200" dirty="0" err="1" smtClean="0">
                <a:latin typeface="Courier New"/>
                <a:cs typeface="Courier New"/>
              </a:rPr>
              <a:t>ipaddress</a:t>
            </a:r>
            <a:endParaRPr lang="en-US" sz="3200" dirty="0">
              <a:latin typeface="Courier New"/>
              <a:cs typeface="Courier New"/>
            </a:endParaRPr>
          </a:p>
        </p:txBody>
      </p:sp>
      <p:cxnSp>
        <p:nvCxnSpPr>
          <p:cNvPr id="7" name="Straight Arrow Connector 6"/>
          <p:cNvCxnSpPr/>
          <p:nvPr/>
        </p:nvCxnSpPr>
        <p:spPr>
          <a:xfrm flipH="1" flipV="1">
            <a:off x="4606136" y="3379890"/>
            <a:ext cx="882484" cy="3530584"/>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8" name="Straight Arrow Connector 7"/>
          <p:cNvCxnSpPr/>
          <p:nvPr/>
        </p:nvCxnSpPr>
        <p:spPr>
          <a:xfrm flipH="1" flipV="1">
            <a:off x="5058140" y="2820164"/>
            <a:ext cx="408956" cy="4047254"/>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71626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099368"/>
          </a:xfrm>
        </p:spPr>
        <p:txBody>
          <a:bodyPr/>
          <a:lstStyle/>
          <a:p>
            <a:r>
              <a:rPr lang="en-US" dirty="0">
                <a:latin typeface="Courier New"/>
                <a:cs typeface="Courier New"/>
              </a:rPr>
              <a:t>2 items found</a:t>
            </a:r>
          </a:p>
          <a:p>
            <a:endParaRPr lang="en-US" dirty="0">
              <a:latin typeface="Courier New"/>
              <a:cs typeface="Courier New"/>
            </a:endParaRPr>
          </a:p>
          <a:p>
            <a:r>
              <a:rPr lang="en-US" dirty="0">
                <a:latin typeface="Courier New"/>
                <a:cs typeface="Courier New"/>
              </a:rPr>
              <a:t>node1:</a:t>
            </a:r>
          </a:p>
          <a:p>
            <a:r>
              <a:rPr lang="en-US" dirty="0">
                <a:latin typeface="Courier New"/>
                <a:cs typeface="Courier New"/>
              </a:rPr>
              <a:t>  </a:t>
            </a:r>
            <a:r>
              <a:rPr lang="en-US" dirty="0" err="1">
                <a:latin typeface="Courier New"/>
                <a:cs typeface="Courier New"/>
              </a:rPr>
              <a:t>ipaddress</a:t>
            </a:r>
            <a:r>
              <a:rPr lang="en-US" dirty="0">
                <a:latin typeface="Courier New"/>
                <a:cs typeface="Courier New"/>
              </a:rPr>
              <a:t>: 172.31.29.218</a:t>
            </a:r>
          </a:p>
          <a:p>
            <a:endParaRPr lang="en-US" dirty="0">
              <a:latin typeface="Courier New"/>
              <a:cs typeface="Courier New"/>
            </a:endParaRPr>
          </a:p>
          <a:p>
            <a:r>
              <a:rPr lang="en-US" dirty="0">
                <a:latin typeface="Courier New"/>
                <a:cs typeface="Courier New"/>
              </a:rPr>
              <a:t>node2:</a:t>
            </a:r>
          </a:p>
          <a:p>
            <a:r>
              <a:rPr lang="en-US" dirty="0">
                <a:latin typeface="Courier New"/>
                <a:cs typeface="Courier New"/>
              </a:rPr>
              <a:t>  </a:t>
            </a:r>
            <a:r>
              <a:rPr lang="en-US" dirty="0" err="1">
                <a:latin typeface="Courier New"/>
                <a:cs typeface="Courier New"/>
              </a:rPr>
              <a:t>ipaddress</a:t>
            </a:r>
            <a:r>
              <a:rPr lang="en-US" dirty="0">
                <a:latin typeface="Courier New"/>
                <a:cs typeface="Courier New"/>
              </a:rPr>
              <a:t>: 172.31.29.219</a:t>
            </a:r>
          </a:p>
        </p:txBody>
      </p:sp>
      <p:sp>
        <p:nvSpPr>
          <p:cNvPr id="3" name="Title 2"/>
          <p:cNvSpPr>
            <a:spLocks noGrp="1"/>
          </p:cNvSpPr>
          <p:nvPr>
            <p:ph type="title"/>
          </p:nvPr>
        </p:nvSpPr>
        <p:spPr/>
        <p:txBody>
          <a:bodyPr/>
          <a:lstStyle/>
          <a:p>
            <a:r>
              <a:rPr lang="en-US" smtClean="0"/>
              <a:t>Heuston, we have a problem!</a:t>
            </a:r>
            <a:endParaRPr lang="en-US" dirty="0"/>
          </a:p>
        </p:txBody>
      </p:sp>
      <p:sp>
        <p:nvSpPr>
          <p:cNvPr id="4" name="Text Placeholder 3"/>
          <p:cNvSpPr>
            <a:spLocks noGrp="1"/>
          </p:cNvSpPr>
          <p:nvPr>
            <p:ph type="body" sz="quarter" idx="11"/>
          </p:nvPr>
        </p:nvSpPr>
        <p:spPr/>
        <p:txBody>
          <a:bodyPr/>
          <a:lstStyle/>
          <a:p>
            <a:r>
              <a:rPr lang="en-US" sz="2800" dirty="0">
                <a:latin typeface="Courier New"/>
                <a:cs typeface="Courier New"/>
              </a:rPr>
              <a:t>$ knife search node "</a:t>
            </a:r>
            <a:r>
              <a:rPr lang="en-US" sz="2800" dirty="0" err="1">
                <a:latin typeface="Courier New"/>
                <a:cs typeface="Courier New"/>
              </a:rPr>
              <a:t>recipes:apache</a:t>
            </a:r>
            <a:r>
              <a:rPr lang="en-US" sz="2800" dirty="0">
                <a:latin typeface="Courier New"/>
                <a:cs typeface="Courier New"/>
              </a:rPr>
              <a:t>\:\:default" –a </a:t>
            </a:r>
            <a:r>
              <a:rPr lang="en-US" sz="2800" dirty="0" err="1">
                <a:latin typeface="Courier New"/>
                <a:cs typeface="Courier New"/>
              </a:rPr>
              <a:t>ipaddress</a:t>
            </a:r>
            <a:endParaRPr lang="en-US" sz="2800" dirty="0">
              <a:latin typeface="Courier New"/>
              <a:cs typeface="Courier New"/>
            </a:endParaRPr>
          </a:p>
        </p:txBody>
      </p:sp>
      <p:sp>
        <p:nvSpPr>
          <p:cNvPr id="5" name="Footer Placeholder 4"/>
          <p:cNvSpPr>
            <a:spLocks noGrp="1"/>
          </p:cNvSpPr>
          <p:nvPr>
            <p:ph type="ftr" sz="quarter" idx="12"/>
          </p:nvPr>
        </p:nvSpPr>
        <p:spPr/>
        <p:txBody>
          <a:bodyPr/>
          <a:lstStyle/>
          <a:p>
            <a:r>
              <a:rPr lang="en-US" smtClean="0"/>
              <a:t>©2015 Chef Software Inc.</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
        <p:nvSpPr>
          <p:cNvPr id="8" name="Text Placeholder 9"/>
          <p:cNvSpPr txBox="1">
            <a:spLocks/>
          </p:cNvSpPr>
          <p:nvPr/>
        </p:nvSpPr>
        <p:spPr>
          <a:xfrm>
            <a:off x="677333" y="6986808"/>
            <a:ext cx="14898624" cy="1294192"/>
          </a:xfrm>
          <a:prstGeom prst="rect">
            <a:avLst/>
          </a:prstGeom>
        </p:spPr>
        <p:txBody>
          <a:bodyPr vert="horz" lIns="91440" tIns="45720" rIns="91440" bIns="45720" rtlCol="0" anchor="ctr"/>
          <a:lstStyle>
            <a:defPPr>
              <a:defRPr lang="en-US"/>
            </a:defPPr>
            <a:lvl1pPr marL="0" algn="ctr" defTabSz="1219120" rtl="0" eaLnBrk="1" latinLnBrk="0" hangingPunct="1">
              <a:defRPr sz="1600" kern="1200">
                <a:solidFill>
                  <a:schemeClr val="tx1">
                    <a:tint val="75000"/>
                  </a:schemeClr>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marL="285750" indent="-285750" algn="l">
              <a:buFont typeface="Arial"/>
              <a:buChar char="•"/>
            </a:pPr>
            <a:r>
              <a:rPr lang="en-US" sz="3600" dirty="0" smtClean="0">
                <a:solidFill>
                  <a:schemeClr val="tx1">
                    <a:lumMod val="50000"/>
                  </a:schemeClr>
                </a:solidFill>
              </a:rPr>
              <a:t>These IP Addresses are not accessible </a:t>
            </a:r>
            <a:r>
              <a:rPr lang="en-US" sz="3600" dirty="0">
                <a:solidFill>
                  <a:schemeClr val="tx1">
                    <a:lumMod val="50000"/>
                  </a:schemeClr>
                </a:solidFill>
              </a:rPr>
              <a:t>from the outside </a:t>
            </a:r>
            <a:r>
              <a:rPr lang="en-US" sz="3600" dirty="0" smtClean="0">
                <a:solidFill>
                  <a:schemeClr val="tx1">
                    <a:lumMod val="50000"/>
                  </a:schemeClr>
                </a:solidFill>
              </a:rPr>
              <a:t>network</a:t>
            </a:r>
            <a:endParaRPr lang="en-US" sz="3600" dirty="0">
              <a:solidFill>
                <a:schemeClr val="tx1">
                  <a:lumMod val="50000"/>
                </a:schemeClr>
              </a:solidFill>
            </a:endParaRPr>
          </a:p>
        </p:txBody>
      </p:sp>
    </p:spTree>
    <p:extLst>
      <p:ext uri="{BB962C8B-B14F-4D97-AF65-F5344CB8AC3E}">
        <p14:creationId xmlns:p14="http://schemas.microsoft.com/office/powerpoint/2010/main" val="301262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Amazon EC2 Instances</a:t>
            </a:r>
            <a:endParaRPr lang="en-US" dirty="0"/>
          </a:p>
        </p:txBody>
      </p:sp>
      <p:sp>
        <p:nvSpPr>
          <p:cNvPr id="3" name="Subtitle 2"/>
          <p:cNvSpPr>
            <a:spLocks noGrp="1"/>
          </p:cNvSpPr>
          <p:nvPr>
            <p:ph type="subTitle" idx="1"/>
          </p:nvPr>
        </p:nvSpPr>
        <p:spPr>
          <a:xfrm>
            <a:off x="3013752" y="3506118"/>
            <a:ext cx="11959485" cy="3346421"/>
          </a:xfrm>
        </p:spPr>
        <p:txBody>
          <a:bodyPr/>
          <a:lstStyle/>
          <a:p>
            <a:r>
              <a:rPr lang="en-US" dirty="0"/>
              <a:t>W</a:t>
            </a:r>
            <a:r>
              <a:rPr lang="en-US" dirty="0" smtClean="0"/>
              <a:t>e can't use the </a:t>
            </a:r>
            <a:r>
              <a:rPr lang="en-US" dirty="0" err="1" smtClean="0">
                <a:latin typeface="Courier New"/>
                <a:cs typeface="Courier New"/>
              </a:rPr>
              <a:t>ipaddress</a:t>
            </a:r>
            <a:r>
              <a:rPr lang="en-US" dirty="0" smtClean="0"/>
              <a:t> attribute within our recipes – they're on the private (internal) network &amp; we need external access</a:t>
            </a:r>
          </a:p>
          <a:p>
            <a:endParaRPr lang="en-US" dirty="0" smtClean="0"/>
          </a:p>
          <a:p>
            <a:r>
              <a:rPr lang="en-US" dirty="0"/>
              <a:t>In a previous section we looked at the node object</a:t>
            </a:r>
          </a:p>
          <a:p>
            <a:endParaRPr lang="en-US" dirty="0"/>
          </a:p>
          <a:p>
            <a:r>
              <a:rPr lang="en-US" dirty="0"/>
              <a:t>Nodes in EC2 have some specific </a:t>
            </a:r>
            <a:r>
              <a:rPr lang="en-US" dirty="0" smtClean="0"/>
              <a:t>networking attributes in their </a:t>
            </a:r>
            <a:r>
              <a:rPr lang="en-US" dirty="0"/>
              <a:t>node </a:t>
            </a:r>
            <a:r>
              <a:rPr lang="en-US" dirty="0" smtClean="0"/>
              <a:t>object – some private &amp; some public</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328645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ext uri="{D42A27DB-BD31-4B8C-83A1-F6EECF244321}">
                <p14:modId xmlns:p14="http://schemas.microsoft.com/office/powerpoint/2010/main" val="4281890071"/>
              </p:ext>
            </p:extLst>
          </p:nvPr>
        </p:nvGraphicFramePr>
        <p:xfrm>
          <a:off x="880535" y="1178772"/>
          <a:ext cx="14494932" cy="6792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38</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a:t>EC2 and the Node Object</a:t>
            </a:r>
          </a:p>
        </p:txBody>
      </p:sp>
      <p:sp>
        <p:nvSpPr>
          <p:cNvPr id="11" name="Oval 10"/>
          <p:cNvSpPr/>
          <p:nvPr/>
        </p:nvSpPr>
        <p:spPr bwMode="auto">
          <a:xfrm>
            <a:off x="7776310" y="1170043"/>
            <a:ext cx="730749" cy="730749"/>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3" name="Oval 12"/>
          <p:cNvSpPr/>
          <p:nvPr/>
        </p:nvSpPr>
        <p:spPr bwMode="auto">
          <a:xfrm>
            <a:off x="7280034" y="2158690"/>
            <a:ext cx="730749" cy="730749"/>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2678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local_hostname</a:t>
            </a:r>
            <a:r>
              <a:rPr lang="en-US" dirty="0">
                <a:latin typeface="Courier New" panose="02070309020205020404" pitchFamily="49" charset="0"/>
                <a:cs typeface="Courier New" panose="02070309020205020404" pitchFamily="49" charset="0"/>
              </a:rPr>
              <a:t>:  ip-172-31-29-218.ec2.internal</a:t>
            </a:r>
          </a:p>
          <a:p>
            <a:r>
              <a:rPr lang="en-US" dirty="0">
                <a:latin typeface="Courier New" panose="02070309020205020404" pitchFamily="49" charset="0"/>
                <a:cs typeface="Courier New" panose="02070309020205020404" pitchFamily="49" charset="0"/>
              </a:rPr>
              <a:t>    local_ipv4:      172.31.29.218</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private_ips</a:t>
            </a:r>
            <a:r>
              <a:rPr lang="en-US" dirty="0">
                <a:latin typeface="Courier New" panose="02070309020205020404" pitchFamily="49" charset="0"/>
                <a:cs typeface="Courier New" panose="02070309020205020404" pitchFamily="49" charset="0"/>
              </a:rPr>
              <a:t>:     172.31.29.218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 ec2-54-88-185-159.compute-1.amazonaws.com</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public_ips</a:t>
            </a:r>
            <a:r>
              <a:rPr lang="en-US" dirty="0">
                <a:latin typeface="Courier New" panose="02070309020205020404" pitchFamily="49" charset="0"/>
                <a:cs typeface="Courier New" panose="02070309020205020404" pitchFamily="49" charset="0"/>
              </a:rPr>
              <a:t>:      54.88.185.159</a:t>
            </a:r>
          </a:p>
          <a:p>
            <a:r>
              <a:rPr lang="en-US" dirty="0">
                <a:latin typeface="Courier New" panose="02070309020205020404" pitchFamily="49" charset="0"/>
                <a:cs typeface="Courier New" panose="02070309020205020404" pitchFamily="49" charset="0"/>
              </a:rPr>
              <a:t>    public_ipv4:     54.88.185.159</a:t>
            </a: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3274575"/>
            <a:ext cx="14431939" cy="329401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54314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54.84.233.7     +    &lt;h2&gt;</a:t>
            </a:r>
            <a:r>
              <a:rPr lang="en-US" sz="2200" dirty="0" err="1">
                <a:latin typeface="Courier New" panose="02070309020205020404" pitchFamily="49" charset="0"/>
                <a:cs typeface="Courier New" panose="02070309020205020404" pitchFamily="49" charset="0"/>
              </a:rPr>
              <a:t>ipaddress</a:t>
            </a:r>
            <a:r>
              <a:rPr lang="en-US" sz="2200" dirty="0">
                <a:latin typeface="Courier New" panose="02070309020205020404" pitchFamily="49" charset="0"/>
                <a:cs typeface="Courier New" panose="02070309020205020404" pitchFamily="49" charset="0"/>
              </a:rPr>
              <a:t>: 172.31.29.219&lt;/h2&gt;</a:t>
            </a:r>
          </a:p>
          <a:p>
            <a:r>
              <a:rPr lang="en-US" sz="2200" dirty="0">
                <a:latin typeface="Courier New" panose="02070309020205020404" pitchFamily="49" charset="0"/>
                <a:cs typeface="Courier New" panose="02070309020205020404" pitchFamily="49" charset="0"/>
              </a:rPr>
              <a:t>54.84.233.7     +    &lt;h2&gt;hostname: ip-172-31-29-219&lt;/h2&gt;</a:t>
            </a:r>
          </a:p>
          <a:p>
            <a:r>
              <a:rPr lang="en-US" sz="2200" dirty="0">
                <a:latin typeface="Courier New" panose="02070309020205020404" pitchFamily="49" charset="0"/>
                <a:cs typeface="Courier New" panose="02070309020205020404" pitchFamily="49" charset="0"/>
              </a:rPr>
              <a:t>54.84.233.7     +&lt;/body&gt;</a:t>
            </a:r>
          </a:p>
          <a:p>
            <a:r>
              <a:rPr lang="en-US" sz="2200" dirty="0">
                <a:latin typeface="Courier New" panose="02070309020205020404" pitchFamily="49" charset="0"/>
                <a:cs typeface="Courier New" panose="02070309020205020404" pitchFamily="49" charset="0"/>
              </a:rPr>
              <a:t>54.84.233.7     +&lt;/html&gt;</a:t>
            </a:r>
          </a:p>
          <a:p>
            <a:r>
              <a:rPr lang="en-US" sz="2200" dirty="0">
                <a:latin typeface="Courier New" panose="02070309020205020404" pitchFamily="49" charset="0"/>
                <a:cs typeface="Courier New" panose="02070309020205020404" pitchFamily="49" charset="0"/>
              </a:rPr>
              <a:t>54.84.233.7   *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 action enable</a:t>
            </a:r>
          </a:p>
          <a:p>
            <a:r>
              <a:rPr lang="en-US" sz="2200" dirty="0">
                <a:latin typeface="Courier New" panose="02070309020205020404" pitchFamily="49" charset="0"/>
                <a:cs typeface="Courier New" panose="02070309020205020404" pitchFamily="49" charset="0"/>
              </a:rPr>
              <a:t>54.84.233.7     - enable service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54.84.233.7   *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 action start</a:t>
            </a:r>
          </a:p>
          <a:p>
            <a:r>
              <a:rPr lang="en-US" sz="2200" dirty="0">
                <a:latin typeface="Courier New" panose="02070309020205020404" pitchFamily="49" charset="0"/>
                <a:cs typeface="Courier New" panose="02070309020205020404" pitchFamily="49" charset="0"/>
              </a:rPr>
              <a:t>54.84.233.7     - start service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54.84.233.7</a:t>
            </a:r>
          </a:p>
          <a:p>
            <a:r>
              <a:rPr lang="en-US" sz="2200" dirty="0">
                <a:latin typeface="Courier New" panose="02070309020205020404" pitchFamily="49" charset="0"/>
                <a:cs typeface="Courier New" panose="02070309020205020404" pitchFamily="49" charset="0"/>
              </a:rPr>
              <a:t>54.84.233.7 Running handlers:</a:t>
            </a:r>
          </a:p>
          <a:p>
            <a:r>
              <a:rPr lang="en-US" sz="2200" dirty="0">
                <a:latin typeface="Courier New" panose="02070309020205020404" pitchFamily="49" charset="0"/>
                <a:cs typeface="Courier New" panose="02070309020205020404" pitchFamily="49" charset="0"/>
              </a:rPr>
              <a:t>54.84.233.7 Running handlers complete</a:t>
            </a:r>
          </a:p>
          <a:p>
            <a:r>
              <a:rPr lang="en-US" sz="2200" dirty="0">
                <a:latin typeface="Courier New" panose="02070309020205020404" pitchFamily="49" charset="0"/>
                <a:cs typeface="Courier New" panose="02070309020205020404" pitchFamily="49" charset="0"/>
              </a:rPr>
              <a:t>54.84.233.7 Chef Client finished, 4/4 resources updated in 24.447046971 seconds</a:t>
            </a:r>
          </a:p>
        </p:txBody>
      </p:sp>
      <p:sp>
        <p:nvSpPr>
          <p:cNvPr id="3" name="Title 2"/>
          <p:cNvSpPr>
            <a:spLocks noGrp="1"/>
          </p:cNvSpPr>
          <p:nvPr>
            <p:ph type="title"/>
          </p:nvPr>
        </p:nvSpPr>
        <p:spPr/>
        <p:txBody>
          <a:bodyPr/>
          <a:lstStyle/>
          <a:p>
            <a:r>
              <a:rPr lang="en-US" dirty="0" smtClean="0"/>
              <a:t>Lab: Lets bootstrap a new node</a:t>
            </a:r>
            <a:endParaRPr lang="en-US" dirty="0"/>
          </a:p>
        </p:txBody>
      </p:sp>
      <p:sp>
        <p:nvSpPr>
          <p:cNvPr id="4" name="Text Placeholder 3"/>
          <p:cNvSpPr>
            <a:spLocks noGrp="1"/>
          </p:cNvSpPr>
          <p:nvPr>
            <p:ph type="body" sz="quarter" idx="11"/>
          </p:nvPr>
        </p:nvSpPr>
        <p:spPr/>
        <p:txBody>
          <a:bodyPr/>
          <a:lstStyle/>
          <a:p>
            <a:r>
              <a:rPr lang="en-US" sz="2400" dirty="0">
                <a:latin typeface="Courier New" panose="02070309020205020404" pitchFamily="49" charset="0"/>
                <a:cs typeface="Courier New" panose="02070309020205020404" pitchFamily="49" charset="0"/>
              </a:rPr>
              <a:t>$ knife bootstrap FQDN -x USER -P </a:t>
            </a:r>
            <a:r>
              <a:rPr lang="en-US" sz="2400" dirty="0" smtClean="0">
                <a:latin typeface="Courier New" panose="02070309020205020404" pitchFamily="49" charset="0"/>
                <a:cs typeface="Courier New" panose="02070309020205020404" pitchFamily="49" charset="0"/>
              </a:rPr>
              <a:t>PWD -</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sudo</a:t>
            </a:r>
            <a:r>
              <a:rPr lang="en-US" sz="2400" dirty="0">
                <a:latin typeface="Courier New" panose="02070309020205020404" pitchFamily="49" charset="0"/>
                <a:cs typeface="Courier New" panose="02070309020205020404" pitchFamily="49" charset="0"/>
              </a:rPr>
              <a:t> -N </a:t>
            </a:r>
            <a:r>
              <a:rPr lang="en-US" sz="2400" dirty="0" smtClean="0">
                <a:latin typeface="Courier New" panose="02070309020205020404" pitchFamily="49" charset="0"/>
                <a:cs typeface="Courier New" panose="02070309020205020404" pitchFamily="49" charset="0"/>
              </a:rPr>
              <a:t>node2 –</a:t>
            </a:r>
            <a:r>
              <a:rPr lang="en-US" sz="2400" dirty="0">
                <a:latin typeface="Courier New" panose="02070309020205020404" pitchFamily="49" charset="0"/>
                <a:cs typeface="Courier New" panose="02070309020205020404" pitchFamily="49" charset="0"/>
              </a:rPr>
              <a:t>r </a:t>
            </a:r>
            <a:r>
              <a:rPr lang="en-US" sz="2400" dirty="0" smtClean="0">
                <a:latin typeface="Courier New" panose="02070309020205020404" pitchFamily="49" charset="0"/>
                <a:cs typeface="Courier New" panose="02070309020205020404" pitchFamily="49" charset="0"/>
              </a:rPr>
              <a:t>'recipe</a:t>
            </a:r>
            <a:r>
              <a:rPr lang="en-US" sz="2400" dirty="0">
                <a:latin typeface="Courier New" panose="02070309020205020404" pitchFamily="49" charset="0"/>
                <a:cs typeface="Courier New" panose="02070309020205020404" pitchFamily="49" charset="0"/>
              </a:rPr>
              <a:t>[apache</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9423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nl-NL" dirty="0">
                <a:latin typeface="Courier New" panose="02070309020205020404" pitchFamily="49" charset="0"/>
                <a:cs typeface="Courier New" panose="02070309020205020404" pitchFamily="49" charset="0"/>
              </a:rPr>
              <a:t>node1:</a:t>
            </a:r>
          </a:p>
          <a:p>
            <a:r>
              <a:rPr lang="nl-NL" dirty="0">
                <a:latin typeface="Courier New" panose="02070309020205020404" pitchFamily="49" charset="0"/>
                <a:cs typeface="Courier New" panose="02070309020205020404" pitchFamily="49" charset="0"/>
              </a:rPr>
              <a:t>  cloud.public_ipv4: 54.88.185.159</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cloud.public_ipv4</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2766395"/>
            <a:ext cx="14431939" cy="69191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973884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6328068"/>
          </a:xfrm>
        </p:spPr>
        <p:txBody>
          <a:bodyPr/>
          <a:lstStyle/>
          <a:p>
            <a:r>
              <a:rPr lang="en-US" sz="1600" dirty="0">
                <a:latin typeface="Courier New"/>
                <a:cs typeface="Courier New"/>
              </a:rPr>
              <a:t>2 items found</a:t>
            </a:r>
          </a:p>
          <a:p>
            <a:endParaRPr lang="en-US" sz="1600" dirty="0">
              <a:latin typeface="Courier New"/>
              <a:cs typeface="Courier New"/>
            </a:endParaRPr>
          </a:p>
          <a:p>
            <a:r>
              <a:rPr lang="en-US" sz="1600" dirty="0">
                <a:latin typeface="Courier New"/>
                <a:cs typeface="Courier New"/>
              </a:rPr>
              <a:t>node1:</a:t>
            </a:r>
          </a:p>
          <a:p>
            <a:r>
              <a:rPr lang="en-US" sz="1600" dirty="0">
                <a:latin typeface="Courier New"/>
                <a:cs typeface="Courier New"/>
              </a:rPr>
              <a:t>  cloud:</a:t>
            </a:r>
          </a:p>
          <a:p>
            <a:r>
              <a:rPr lang="en-US" sz="1600" dirty="0">
                <a:latin typeface="Courier New"/>
                <a:cs typeface="Courier New"/>
              </a:rPr>
              <a:t>    </a:t>
            </a:r>
            <a:r>
              <a:rPr lang="en-US" sz="1600" dirty="0" err="1">
                <a:latin typeface="Courier New"/>
                <a:cs typeface="Courier New"/>
              </a:rPr>
              <a:t>local_hostname</a:t>
            </a:r>
            <a:r>
              <a:rPr lang="en-US" sz="1600" dirty="0">
                <a:latin typeface="Courier New"/>
                <a:cs typeface="Courier New"/>
              </a:rPr>
              <a:t>:  ip-172-31-29-218.ec2.internal</a:t>
            </a:r>
          </a:p>
          <a:p>
            <a:r>
              <a:rPr lang="en-US" sz="1600" dirty="0">
                <a:latin typeface="Courier New"/>
                <a:cs typeface="Courier New"/>
              </a:rPr>
              <a:t>    local_ipv4:      172.31.29.218</a:t>
            </a:r>
          </a:p>
          <a:p>
            <a:r>
              <a:rPr lang="en-US" sz="1600" dirty="0">
                <a:latin typeface="Courier New"/>
                <a:cs typeface="Courier New"/>
              </a:rPr>
              <a:t>    </a:t>
            </a:r>
            <a:r>
              <a:rPr lang="en-US" sz="1600" dirty="0" err="1">
                <a:latin typeface="Courier New"/>
                <a:cs typeface="Courier New"/>
              </a:rPr>
              <a:t>private_ips</a:t>
            </a:r>
            <a:r>
              <a:rPr lang="en-US" sz="1600" dirty="0">
                <a:latin typeface="Courier New"/>
                <a:cs typeface="Courier New"/>
              </a:rPr>
              <a:t>:     172.31.29.218</a:t>
            </a:r>
          </a:p>
          <a:p>
            <a:r>
              <a:rPr lang="en-US" sz="1600" dirty="0">
                <a:latin typeface="Courier New"/>
                <a:cs typeface="Courier New"/>
              </a:rPr>
              <a:t>    provider:        ec2</a:t>
            </a:r>
          </a:p>
          <a:p>
            <a:r>
              <a:rPr lang="en-US" sz="1600" dirty="0">
                <a:latin typeface="Courier New"/>
                <a:cs typeface="Courier New"/>
              </a:rPr>
              <a:t>    </a:t>
            </a:r>
            <a:r>
              <a:rPr lang="en-US" sz="1600" dirty="0" err="1">
                <a:latin typeface="Courier New"/>
                <a:cs typeface="Courier New"/>
              </a:rPr>
              <a:t>public_hostname</a:t>
            </a:r>
            <a:r>
              <a:rPr lang="en-US" sz="1600" dirty="0">
                <a:latin typeface="Courier New"/>
                <a:cs typeface="Courier New"/>
              </a:rPr>
              <a:t>: ec2-54-88-185-159.compute-1.amazonaws.com</a:t>
            </a:r>
          </a:p>
          <a:p>
            <a:r>
              <a:rPr lang="en-US" sz="1600" dirty="0">
                <a:latin typeface="Courier New"/>
                <a:cs typeface="Courier New"/>
              </a:rPr>
              <a:t>    </a:t>
            </a:r>
            <a:r>
              <a:rPr lang="en-US" sz="1600" dirty="0" err="1">
                <a:latin typeface="Courier New"/>
                <a:cs typeface="Courier New"/>
              </a:rPr>
              <a:t>public_ips</a:t>
            </a:r>
            <a:r>
              <a:rPr lang="en-US" sz="1600" dirty="0">
                <a:latin typeface="Courier New"/>
                <a:cs typeface="Courier New"/>
              </a:rPr>
              <a:t>:      54.88.185.159</a:t>
            </a:r>
          </a:p>
          <a:p>
            <a:r>
              <a:rPr lang="en-US" sz="1600" dirty="0">
                <a:latin typeface="Courier New"/>
                <a:cs typeface="Courier New"/>
              </a:rPr>
              <a:t>    public_ipv4:     54.88.185.159</a:t>
            </a:r>
          </a:p>
          <a:p>
            <a:endParaRPr lang="en-US" sz="1600" dirty="0">
              <a:latin typeface="Courier New"/>
              <a:cs typeface="Courier New"/>
            </a:endParaRPr>
          </a:p>
          <a:p>
            <a:r>
              <a:rPr lang="en-US" sz="1600" dirty="0">
                <a:latin typeface="Courier New"/>
                <a:cs typeface="Courier New"/>
              </a:rPr>
              <a:t>node2:</a:t>
            </a:r>
          </a:p>
          <a:p>
            <a:r>
              <a:rPr lang="en-US" sz="1600" dirty="0">
                <a:latin typeface="Courier New"/>
                <a:cs typeface="Courier New"/>
              </a:rPr>
              <a:t>  cloud:</a:t>
            </a:r>
          </a:p>
          <a:p>
            <a:r>
              <a:rPr lang="en-US" sz="1600" dirty="0">
                <a:latin typeface="Courier New"/>
                <a:cs typeface="Courier New"/>
              </a:rPr>
              <a:t>    </a:t>
            </a:r>
            <a:r>
              <a:rPr lang="en-US" sz="1600" dirty="0" err="1">
                <a:latin typeface="Courier New"/>
                <a:cs typeface="Courier New"/>
              </a:rPr>
              <a:t>local_hostname</a:t>
            </a:r>
            <a:r>
              <a:rPr lang="en-US" sz="1600" dirty="0">
                <a:latin typeface="Courier New"/>
                <a:cs typeface="Courier New"/>
              </a:rPr>
              <a:t>:  ip-172-31-29-219.ec2.internal</a:t>
            </a:r>
          </a:p>
          <a:p>
            <a:r>
              <a:rPr lang="en-US" sz="1600" dirty="0">
                <a:latin typeface="Courier New"/>
                <a:cs typeface="Courier New"/>
              </a:rPr>
              <a:t>    local_ipv4:      </a:t>
            </a:r>
            <a:r>
              <a:rPr lang="en-US" sz="1600" dirty="0" smtClean="0">
                <a:latin typeface="Courier New"/>
                <a:cs typeface="Courier New"/>
              </a:rPr>
              <a:t>172.31.29.219</a:t>
            </a:r>
          </a:p>
          <a:p>
            <a:r>
              <a:rPr lang="en-US" sz="1600" dirty="0" smtClean="0">
                <a:latin typeface="Courier New"/>
                <a:cs typeface="Courier New"/>
              </a:rPr>
              <a:t>...</a:t>
            </a:r>
            <a:endParaRPr lang="en-US" sz="1600" dirty="0">
              <a:latin typeface="Courier New"/>
              <a:cs typeface="Courier New"/>
            </a:endParaRPr>
          </a:p>
        </p:txBody>
      </p:sp>
      <p:sp>
        <p:nvSpPr>
          <p:cNvPr id="3" name="Title 2"/>
          <p:cNvSpPr>
            <a:spLocks noGrp="1"/>
          </p:cNvSpPr>
          <p:nvPr>
            <p:ph type="title"/>
          </p:nvPr>
        </p:nvSpPr>
        <p:spPr/>
        <p:txBody>
          <a:bodyPr/>
          <a:lstStyle/>
          <a:p>
            <a:r>
              <a:rPr lang="en-US" dirty="0"/>
              <a:t>GE: View EC2 information for all nodes</a:t>
            </a:r>
          </a:p>
        </p:txBody>
      </p:sp>
      <p:sp>
        <p:nvSpPr>
          <p:cNvPr id="4" name="Text Placeholder 3"/>
          <p:cNvSpPr>
            <a:spLocks noGrp="1"/>
          </p:cNvSpPr>
          <p:nvPr>
            <p:ph type="body" sz="quarter" idx="11"/>
          </p:nvPr>
        </p:nvSpPr>
        <p:spPr/>
        <p:txBody>
          <a:bodyPr/>
          <a:lstStyle/>
          <a:p>
            <a:r>
              <a:rPr lang="en-US" dirty="0" smtClean="0">
                <a:latin typeface="Courier New"/>
                <a:cs typeface="Courier New"/>
              </a:rPr>
              <a:t>$ knife search node "*:*" -a cloud</a:t>
            </a:r>
            <a:endParaRPr lang="en-US" dirty="0">
              <a:latin typeface="Courier New"/>
              <a:cs typeface="Courier New"/>
            </a:endParaRPr>
          </a:p>
        </p:txBody>
      </p:sp>
      <p:sp>
        <p:nvSpPr>
          <p:cNvPr id="5" name="Footer Placeholder 4"/>
          <p:cNvSpPr>
            <a:spLocks noGrp="1"/>
          </p:cNvSpPr>
          <p:nvPr>
            <p:ph type="ftr" sz="quarter" idx="12"/>
          </p:nvPr>
        </p:nvSpPr>
        <p:spPr/>
        <p:txBody>
          <a:bodyPr/>
          <a:lstStyle/>
          <a:p>
            <a:r>
              <a:rPr lang="en-US" smtClean="0"/>
              <a:t>©2015 Chef Software Inc.</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450794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a:cs typeface="Courier New"/>
              </a:rPr>
              <a:t>2 items found</a:t>
            </a:r>
          </a:p>
          <a:p>
            <a:endParaRPr lang="en-US" dirty="0">
              <a:latin typeface="Courier New"/>
              <a:cs typeface="Courier New"/>
            </a:endParaRPr>
          </a:p>
          <a:p>
            <a:r>
              <a:rPr lang="en-US" dirty="0">
                <a:latin typeface="Courier New"/>
                <a:cs typeface="Courier New"/>
              </a:rPr>
              <a:t>node1:</a:t>
            </a:r>
          </a:p>
          <a:p>
            <a:r>
              <a:rPr lang="en-US" dirty="0">
                <a:latin typeface="Courier New"/>
                <a:cs typeface="Courier New"/>
              </a:rPr>
              <a:t>  cloud.public_ipv4: 54.88.185.159</a:t>
            </a:r>
          </a:p>
          <a:p>
            <a:endParaRPr lang="en-US" dirty="0">
              <a:latin typeface="Courier New"/>
              <a:cs typeface="Courier New"/>
            </a:endParaRPr>
          </a:p>
          <a:p>
            <a:r>
              <a:rPr lang="en-US" dirty="0">
                <a:latin typeface="Courier New"/>
                <a:cs typeface="Courier New"/>
              </a:rPr>
              <a:t>node2:</a:t>
            </a:r>
          </a:p>
          <a:p>
            <a:r>
              <a:rPr lang="en-US" dirty="0">
                <a:latin typeface="Courier New"/>
                <a:cs typeface="Courier New"/>
              </a:rPr>
              <a:t>  cloud.public_ipv4: 54.84.233.7</a:t>
            </a:r>
          </a:p>
        </p:txBody>
      </p:sp>
      <p:sp>
        <p:nvSpPr>
          <p:cNvPr id="3" name="Title 2"/>
          <p:cNvSpPr>
            <a:spLocks noGrp="1"/>
          </p:cNvSpPr>
          <p:nvPr>
            <p:ph type="title"/>
          </p:nvPr>
        </p:nvSpPr>
        <p:spPr/>
        <p:txBody>
          <a:bodyPr/>
          <a:lstStyle/>
          <a:p>
            <a:r>
              <a:rPr lang="en-US" dirty="0" smtClean="0"/>
              <a:t>GE: View Public IP for all nodes</a:t>
            </a:r>
            <a:endParaRPr lang="en-US" dirty="0"/>
          </a:p>
        </p:txBody>
      </p:sp>
      <p:sp>
        <p:nvSpPr>
          <p:cNvPr id="4" name="Text Placeholder 3"/>
          <p:cNvSpPr>
            <a:spLocks noGrp="1"/>
          </p:cNvSpPr>
          <p:nvPr>
            <p:ph type="body" sz="quarter" idx="11"/>
          </p:nvPr>
        </p:nvSpPr>
        <p:spPr/>
        <p:txBody>
          <a:bodyPr/>
          <a:lstStyle/>
          <a:p>
            <a:r>
              <a:rPr lang="en-US" dirty="0" smtClean="0">
                <a:latin typeface="Courier New"/>
                <a:cs typeface="Courier New"/>
              </a:rPr>
              <a:t>$ knife search node "*:*" -a cloud.public_ipv4</a:t>
            </a:r>
            <a:endParaRPr lang="en-US" dirty="0">
              <a:latin typeface="Courier New"/>
              <a:cs typeface="Courier New"/>
            </a:endParaRPr>
          </a:p>
        </p:txBody>
      </p:sp>
      <p:sp>
        <p:nvSpPr>
          <p:cNvPr id="5" name="Footer Placeholder 4"/>
          <p:cNvSpPr>
            <a:spLocks noGrp="1"/>
          </p:cNvSpPr>
          <p:nvPr>
            <p:ph type="ftr" sz="quarter" idx="12"/>
          </p:nvPr>
        </p:nvSpPr>
        <p:spPr/>
        <p:txBody>
          <a:bodyPr/>
          <a:lstStyle/>
          <a:p>
            <a:r>
              <a:rPr lang="en-US" smtClean="0"/>
              <a:t>©2015 Chef Software Inc.</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84853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HAProxy</a:t>
            </a:r>
            <a:r>
              <a:rPr lang="en-US" dirty="0" smtClean="0"/>
              <a:t> Configuration should look like this</a:t>
            </a:r>
            <a:endParaRPr lang="en-US" dirty="0"/>
          </a:p>
        </p:txBody>
      </p:sp>
      <p:sp>
        <p:nvSpPr>
          <p:cNvPr id="3" name="Content Placeholder 2"/>
          <p:cNvSpPr>
            <a:spLocks noGrp="1"/>
          </p:cNvSpPr>
          <p:nvPr>
            <p:ph sz="quarter" idx="10"/>
          </p:nvPr>
        </p:nvSpPr>
        <p:spPr/>
        <p:txBody>
          <a:bodyPr>
            <a:normAutofit/>
          </a:bodyPr>
          <a:lstStyle/>
          <a:p>
            <a:r>
              <a:rPr lang="en-US" sz="2600" dirty="0">
                <a:latin typeface="Courier New"/>
                <a:cs typeface="Courier New"/>
              </a:rPr>
              <a:t>...</a:t>
            </a:r>
          </a:p>
          <a:p>
            <a:r>
              <a:rPr lang="en-US" sz="2600" dirty="0">
                <a:latin typeface="Courier New"/>
                <a:cs typeface="Courier New"/>
              </a:rPr>
              <a:t>backend </a:t>
            </a:r>
            <a:r>
              <a:rPr lang="en-US" sz="2600" dirty="0" err="1">
                <a:latin typeface="Courier New"/>
                <a:cs typeface="Courier New"/>
              </a:rPr>
              <a:t>roundrobin</a:t>
            </a:r>
            <a:r>
              <a:rPr lang="en-US" sz="2600" dirty="0">
                <a:latin typeface="Courier New"/>
                <a:cs typeface="Courier New"/>
              </a:rPr>
              <a:t> </a:t>
            </a:r>
          </a:p>
          <a:p>
            <a:r>
              <a:rPr lang="en-US" sz="2600" dirty="0">
                <a:latin typeface="Courier New"/>
                <a:cs typeface="Courier New"/>
              </a:rPr>
              <a:t>  server </a:t>
            </a:r>
            <a:r>
              <a:rPr lang="en-US" sz="2600" dirty="0" smtClean="0">
                <a:latin typeface="Courier New"/>
                <a:cs typeface="Courier New"/>
              </a:rPr>
              <a:t>app0 &lt;</a:t>
            </a:r>
            <a:r>
              <a:rPr lang="en-US" sz="2600" dirty="0">
                <a:latin typeface="Courier New"/>
                <a:cs typeface="Courier New"/>
              </a:rPr>
              <a:t>&lt;NODE 1 IP ADDRESS&gt;</a:t>
            </a:r>
            <a:r>
              <a:rPr lang="en-US" sz="2600" dirty="0" smtClean="0">
                <a:latin typeface="Courier New"/>
                <a:cs typeface="Courier New"/>
              </a:rPr>
              <a:t>&gt;:80 </a:t>
            </a:r>
            <a:r>
              <a:rPr lang="en-US" sz="2600" dirty="0">
                <a:latin typeface="Courier New"/>
                <a:cs typeface="Courier New"/>
              </a:rPr>
              <a:t>weight 1 </a:t>
            </a:r>
            <a:r>
              <a:rPr lang="en-US" sz="2600" dirty="0" err="1">
                <a:latin typeface="Courier New"/>
                <a:cs typeface="Courier New"/>
              </a:rPr>
              <a:t>maxconn</a:t>
            </a:r>
            <a:r>
              <a:rPr lang="en-US" sz="2600" dirty="0">
                <a:latin typeface="Courier New"/>
                <a:cs typeface="Courier New"/>
              </a:rPr>
              <a:t> 100 check check</a:t>
            </a:r>
          </a:p>
          <a:p>
            <a:r>
              <a:rPr lang="en-US" sz="2600" dirty="0">
                <a:latin typeface="Courier New"/>
                <a:cs typeface="Courier New"/>
              </a:rPr>
              <a:t>  server </a:t>
            </a:r>
            <a:r>
              <a:rPr lang="en-US" sz="2600" dirty="0" smtClean="0">
                <a:latin typeface="Courier New"/>
                <a:cs typeface="Courier New"/>
              </a:rPr>
              <a:t>app1 &lt;</a:t>
            </a:r>
            <a:r>
              <a:rPr lang="en-US" sz="2600" dirty="0">
                <a:latin typeface="Courier New"/>
                <a:cs typeface="Courier New"/>
              </a:rPr>
              <a:t>&lt;NODE 2 IP ADDRESS&gt;</a:t>
            </a:r>
            <a:r>
              <a:rPr lang="en-US" sz="2600" dirty="0" smtClean="0">
                <a:latin typeface="Courier New"/>
                <a:cs typeface="Courier New"/>
              </a:rPr>
              <a:t>&gt;:80  </a:t>
            </a:r>
            <a:r>
              <a:rPr lang="en-US" sz="2600" dirty="0">
                <a:latin typeface="Courier New"/>
                <a:cs typeface="Courier New"/>
              </a:rPr>
              <a:t>weight 1 </a:t>
            </a:r>
            <a:r>
              <a:rPr lang="en-US" sz="2600" dirty="0" err="1">
                <a:latin typeface="Courier New"/>
                <a:cs typeface="Courier New"/>
              </a:rPr>
              <a:t>maxconn</a:t>
            </a:r>
            <a:r>
              <a:rPr lang="en-US" sz="2600" dirty="0">
                <a:latin typeface="Courier New"/>
                <a:cs typeface="Courier New"/>
              </a:rPr>
              <a:t> 100 check check</a:t>
            </a:r>
          </a:p>
          <a:p>
            <a:endParaRPr lang="en-US" sz="2600" dirty="0">
              <a:latin typeface="Courier New"/>
              <a:cs typeface="Courier New"/>
            </a:endParaRPr>
          </a:p>
        </p:txBody>
      </p:sp>
      <p:sp>
        <p:nvSpPr>
          <p:cNvPr id="6" name="Text Placeholder 4"/>
          <p:cNvSpPr txBox="1">
            <a:spLocks/>
          </p:cNvSpPr>
          <p:nvPr/>
        </p:nvSpPr>
        <p:spPr>
          <a:xfrm>
            <a:off x="495052" y="6800887"/>
            <a:ext cx="15475755" cy="1487378"/>
          </a:xfrm>
          <a:prstGeom prst="rect">
            <a:avLst/>
          </a:prstGeom>
        </p:spPr>
        <p:txBody>
          <a:bodyPr vert="horz" lIns="91440" tIns="45720" rIns="91440" bIns="45720" rtlCol="0" anchor="t"/>
          <a:lstStyle>
            <a:defPPr>
              <a:defRPr lang="en-US"/>
            </a:defPPr>
            <a:lvl1pPr marL="0" algn="ctr" defTabSz="1219120" rtl="0" eaLnBrk="1" latinLnBrk="0" hangingPunct="1">
              <a:defRPr sz="1600" kern="1200" baseline="0">
                <a:solidFill>
                  <a:schemeClr val="accent3">
                    <a:lumMod val="50000"/>
                  </a:schemeClr>
                </a:solidFill>
                <a:latin typeface="+mn-lt"/>
                <a:ea typeface="+mn-ea"/>
                <a:cs typeface="+mn-cs"/>
              </a:defRPr>
            </a:lvl1pPr>
            <a:lvl2pPr marL="609561" algn="l" defTabSz="1219120" rtl="0" eaLnBrk="1" latinLnBrk="0" hangingPunct="1">
              <a:defRPr sz="2400" kern="1200" baseline="0">
                <a:solidFill>
                  <a:schemeClr val="accent3">
                    <a:lumMod val="50000"/>
                  </a:schemeClr>
                </a:solidFill>
                <a:latin typeface="+mn-lt"/>
                <a:ea typeface="+mn-ea"/>
                <a:cs typeface="+mn-cs"/>
              </a:defRPr>
            </a:lvl2pPr>
            <a:lvl3pPr marL="1219120" algn="l" defTabSz="1219120" rtl="0" eaLnBrk="1" latinLnBrk="0" hangingPunct="1">
              <a:defRPr sz="2400" kern="1200" baseline="0">
                <a:solidFill>
                  <a:schemeClr val="accent3">
                    <a:lumMod val="50000"/>
                  </a:schemeClr>
                </a:solidFill>
                <a:latin typeface="+mn-lt"/>
                <a:ea typeface="+mn-ea"/>
                <a:cs typeface="+mn-cs"/>
              </a:defRPr>
            </a:lvl3pPr>
            <a:lvl4pPr marL="1828681" algn="l" defTabSz="1219120" rtl="0" eaLnBrk="1" latinLnBrk="0" hangingPunct="1">
              <a:defRPr sz="2400" kern="1200" baseline="0">
                <a:solidFill>
                  <a:schemeClr val="accent3">
                    <a:lumMod val="50000"/>
                  </a:schemeClr>
                </a:solidFill>
                <a:latin typeface="+mn-lt"/>
                <a:ea typeface="+mn-ea"/>
                <a:cs typeface="+mn-cs"/>
              </a:defRPr>
            </a:lvl4pPr>
            <a:lvl5pPr marL="2438242" algn="l" defTabSz="1219120" rtl="0" eaLnBrk="1" latinLnBrk="0" hangingPunct="1">
              <a:defRPr sz="2400" kern="1200" baseline="0">
                <a:solidFill>
                  <a:schemeClr val="accent3">
                    <a:lumMod val="50000"/>
                  </a:schemeClr>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algn="l"/>
            <a:r>
              <a:rPr lang="en-US" sz="3000" dirty="0" smtClean="0"/>
              <a:t>Values from </a:t>
            </a:r>
          </a:p>
          <a:p>
            <a:pPr algn="l"/>
            <a:r>
              <a:rPr lang="en-US" sz="3000" dirty="0" smtClean="0">
                <a:latin typeface="Courier New"/>
                <a:cs typeface="Courier New"/>
              </a:rPr>
              <a:t>knife </a:t>
            </a:r>
            <a:r>
              <a:rPr lang="en-US" sz="3000" dirty="0">
                <a:latin typeface="Courier New"/>
                <a:cs typeface="Courier New"/>
              </a:rPr>
              <a:t>search node "</a:t>
            </a:r>
            <a:r>
              <a:rPr lang="en-US" sz="3000" dirty="0" err="1">
                <a:latin typeface="Courier New"/>
                <a:cs typeface="Courier New"/>
              </a:rPr>
              <a:t>recipes:apache</a:t>
            </a:r>
            <a:r>
              <a:rPr lang="en-US" sz="3000" dirty="0">
                <a:latin typeface="Courier New"/>
                <a:cs typeface="Courier New"/>
              </a:rPr>
              <a:t>\:\:default" -a </a:t>
            </a:r>
            <a:r>
              <a:rPr lang="en-US" sz="3000" b="1" dirty="0">
                <a:latin typeface="Courier New"/>
                <a:cs typeface="Courier New"/>
              </a:rPr>
              <a:t>cloud.public_ipv4</a:t>
            </a:r>
            <a:endParaRPr lang="en-US" sz="3000" dirty="0">
              <a:latin typeface="Courier New"/>
              <a:cs typeface="Courier New"/>
            </a:endParaRPr>
          </a:p>
        </p:txBody>
      </p:sp>
      <p:cxnSp>
        <p:nvCxnSpPr>
          <p:cNvPr id="7" name="Straight Arrow Connector 6"/>
          <p:cNvCxnSpPr/>
          <p:nvPr/>
        </p:nvCxnSpPr>
        <p:spPr>
          <a:xfrm flipH="1" flipV="1">
            <a:off x="4606136" y="3379890"/>
            <a:ext cx="882484" cy="3530584"/>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8" name="Straight Arrow Connector 7"/>
          <p:cNvCxnSpPr/>
          <p:nvPr/>
        </p:nvCxnSpPr>
        <p:spPr>
          <a:xfrm flipH="1" flipV="1">
            <a:off x="5058140" y="2820164"/>
            <a:ext cx="408956" cy="4047254"/>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05071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err="1" smtClean="0"/>
              <a:t>haproxy</a:t>
            </a:r>
            <a:r>
              <a:rPr lang="en-US" dirty="0" smtClean="0"/>
              <a:t> cookbook's default recipe</a:t>
            </a:r>
            <a:endParaRPr lang="en-US" dirty="0"/>
          </a:p>
        </p:txBody>
      </p:sp>
      <p:sp>
        <p:nvSpPr>
          <p:cNvPr id="3" name="Content Placeholder 2"/>
          <p:cNvSpPr>
            <a:spLocks noGrp="1"/>
          </p:cNvSpPr>
          <p:nvPr>
            <p:ph sz="quarter" idx="10"/>
          </p:nvPr>
        </p:nvSpPr>
        <p:spPr>
          <a:xfrm>
            <a:off x="1121104" y="1996519"/>
            <a:ext cx="14423693" cy="6170557"/>
          </a:xfrm>
        </p:spPr>
        <p:txBody>
          <a:bodyPr>
            <a:noAutofit/>
          </a:bodyPr>
          <a:lstStyle/>
          <a:p>
            <a:r>
              <a:rPr lang="en-US" sz="1600" dirty="0" smtClean="0">
                <a:latin typeface="Courier New"/>
                <a:cs typeface="Courier New"/>
              </a:rPr>
              <a:t>...</a:t>
            </a:r>
          </a:p>
          <a:p>
            <a:r>
              <a:rPr lang="en-US" sz="1600" dirty="0">
                <a:latin typeface="Courier"/>
                <a:cs typeface="Courier"/>
              </a:rPr>
              <a:t>package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:install</a:t>
            </a:r>
          </a:p>
          <a:p>
            <a:r>
              <a:rPr lang="en-US" sz="1600" dirty="0">
                <a:solidFill>
                  <a:srgbClr val="008000"/>
                </a:solidFill>
                <a:latin typeface="Courier"/>
                <a:cs typeface="Courier"/>
              </a:rPr>
              <a:t>end</a:t>
            </a:r>
            <a:r>
              <a:rPr lang="en-US" sz="1600" dirty="0">
                <a:latin typeface="Courier"/>
                <a:cs typeface="Courier"/>
              </a:rPr>
              <a:t> </a:t>
            </a:r>
          </a:p>
          <a:p>
            <a:endParaRPr lang="en-US" sz="1600" dirty="0" smtClean="0">
              <a:latin typeface="Courier"/>
              <a:cs typeface="Courier"/>
            </a:endParaRPr>
          </a:p>
          <a:p>
            <a:r>
              <a:rPr lang="en-US" sz="1600" dirty="0">
                <a:latin typeface="Courier"/>
                <a:cs typeface="Courier"/>
              </a:rPr>
              <a:t>webservers = search</a:t>
            </a:r>
            <a:r>
              <a:rPr lang="en-US" sz="1600" dirty="0" smtClean="0">
                <a:latin typeface="Courier"/>
                <a:cs typeface="Courier"/>
              </a:rPr>
              <a:t>(</a:t>
            </a:r>
            <a:r>
              <a:rPr lang="en-US" sz="1600" dirty="0">
                <a:solidFill>
                  <a:srgbClr val="800000"/>
                </a:solidFill>
                <a:latin typeface="Courier"/>
                <a:cs typeface="Courier"/>
              </a:rPr>
              <a:t>'</a:t>
            </a:r>
            <a:r>
              <a:rPr lang="en-US" sz="1600" dirty="0" smtClean="0">
                <a:solidFill>
                  <a:srgbClr val="800000"/>
                </a:solidFill>
                <a:latin typeface="Courier"/>
                <a:cs typeface="Courier"/>
              </a:rPr>
              <a:t>node</a:t>
            </a:r>
            <a:r>
              <a:rPr lang="en-US" sz="1600" dirty="0">
                <a:solidFill>
                  <a:srgbClr val="800000"/>
                </a:solidFill>
                <a:latin typeface="Courier"/>
                <a:cs typeface="Courier"/>
              </a:rPr>
              <a:t>'</a:t>
            </a:r>
            <a:r>
              <a:rPr lang="en-US" sz="1600" dirty="0" smtClean="0">
                <a:latin typeface="Courier"/>
                <a:cs typeface="Courier"/>
              </a:rPr>
              <a:t>, </a:t>
            </a:r>
            <a:r>
              <a:rPr lang="en-US" sz="1600" dirty="0" smtClean="0">
                <a:solidFill>
                  <a:srgbClr val="800000"/>
                </a:solidFill>
                <a:latin typeface="Courier"/>
                <a:cs typeface="Courier"/>
              </a:rPr>
              <a:t>'</a:t>
            </a:r>
            <a:r>
              <a:rPr lang="en-US" sz="1600" dirty="0" err="1" smtClean="0">
                <a:solidFill>
                  <a:srgbClr val="800000"/>
                </a:solidFill>
                <a:latin typeface="Courier"/>
                <a:cs typeface="Courier"/>
              </a:rPr>
              <a:t>recipes:apache</a:t>
            </a:r>
            <a:r>
              <a:rPr lang="en-US" sz="1600" dirty="0">
                <a:solidFill>
                  <a:srgbClr val="800000"/>
                </a:solidFill>
                <a:latin typeface="Courier"/>
                <a:cs typeface="Courier"/>
              </a:rPr>
              <a:t>\:\:</a:t>
            </a:r>
            <a:r>
              <a:rPr lang="en-US" sz="1600" dirty="0" smtClean="0">
                <a:solidFill>
                  <a:srgbClr val="800000"/>
                </a:solidFill>
                <a:latin typeface="Courier"/>
                <a:cs typeface="Courier"/>
              </a:rPr>
              <a:t>default'</a:t>
            </a:r>
            <a:r>
              <a:rPr lang="en-US" sz="1600" dirty="0" smtClean="0">
                <a:latin typeface="Courier"/>
                <a:cs typeface="Courier"/>
              </a:rPr>
              <a:t>)</a:t>
            </a:r>
            <a:endParaRPr lang="en-US" sz="1600" dirty="0">
              <a:latin typeface="Courier"/>
              <a:cs typeface="Courier"/>
            </a:endParaRPr>
          </a:p>
          <a:p>
            <a:endParaRPr lang="en-US" sz="1600" dirty="0">
              <a:latin typeface="Courier"/>
              <a:cs typeface="Courier"/>
            </a:endParaRPr>
          </a:p>
          <a:p>
            <a:r>
              <a:rPr lang="en-US" sz="1600" dirty="0">
                <a:latin typeface="Courier"/>
                <a:cs typeface="Courier"/>
              </a:rPr>
              <a:t>template </a:t>
            </a:r>
            <a:r>
              <a:rPr lang="en-US" sz="1600" dirty="0">
                <a:solidFill>
                  <a:srgbClr val="800000"/>
                </a:solidFill>
                <a:latin typeface="Courier"/>
                <a:cs typeface="Courier"/>
              </a:rPr>
              <a:t>'/</a:t>
            </a:r>
            <a:r>
              <a:rPr lang="en-US" sz="1600" dirty="0" err="1">
                <a:solidFill>
                  <a:srgbClr val="800000"/>
                </a:solidFill>
                <a:latin typeface="Courier"/>
                <a:cs typeface="Courier"/>
              </a:rPr>
              <a:t>etc</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a:t>
            </a:r>
            <a:r>
              <a:rPr lang="en-US" sz="1600" dirty="0" err="1">
                <a:solidFill>
                  <a:srgbClr val="800000"/>
                </a:solidFill>
                <a:latin typeface="Courier"/>
                <a:cs typeface="Courier"/>
              </a:rPr>
              <a:t>haproxy.cfg</a:t>
            </a:r>
            <a:r>
              <a:rPr lang="en-US" sz="1600" dirty="0">
                <a:solidFill>
                  <a:srgbClr val="800000"/>
                </a:solidFill>
                <a:latin typeface="Courier"/>
                <a:cs typeface="Courier"/>
              </a:rPr>
              <a:t>' </a:t>
            </a:r>
            <a:r>
              <a:rPr lang="en-US" sz="1600" dirty="0">
                <a:latin typeface="Courier"/>
                <a:cs typeface="Courier"/>
              </a:rPr>
              <a:t>do</a:t>
            </a:r>
          </a:p>
          <a:p>
            <a:r>
              <a:rPr lang="en-US" sz="1600" dirty="0" smtClean="0">
                <a:latin typeface="Courier"/>
                <a:cs typeface="Courier"/>
              </a:rPr>
              <a:t>  </a:t>
            </a:r>
            <a:r>
              <a:rPr lang="en-US" sz="1600" dirty="0">
                <a:latin typeface="Courier"/>
                <a:cs typeface="Courier"/>
              </a:rPr>
              <a:t>source '</a:t>
            </a:r>
            <a:r>
              <a:rPr lang="en-US" sz="1600" dirty="0" err="1">
                <a:latin typeface="Courier"/>
                <a:cs typeface="Courier"/>
              </a:rPr>
              <a:t>haproxy.cfg.erb</a:t>
            </a:r>
            <a:r>
              <a:rPr lang="en-US" sz="1600" dirty="0">
                <a:latin typeface="Courier"/>
                <a:cs typeface="Courier"/>
              </a:rPr>
              <a:t>'</a:t>
            </a:r>
          </a:p>
          <a:p>
            <a:r>
              <a:rPr lang="en-US" sz="1600" dirty="0" smtClean="0">
                <a:latin typeface="Courier"/>
                <a:cs typeface="Courier"/>
              </a:rPr>
              <a:t>  </a:t>
            </a:r>
            <a:r>
              <a:rPr lang="en-US" sz="1600" dirty="0">
                <a:latin typeface="Courier"/>
                <a:cs typeface="Courier"/>
              </a:rPr>
              <a:t>variables(</a:t>
            </a:r>
          </a:p>
          <a:p>
            <a:r>
              <a:rPr lang="en-US" sz="1600" dirty="0" smtClean="0">
                <a:latin typeface="Courier"/>
                <a:cs typeface="Courier"/>
              </a:rPr>
              <a:t>    </a:t>
            </a:r>
            <a:r>
              <a:rPr lang="en-US" sz="1600" dirty="0">
                <a:solidFill>
                  <a:srgbClr val="0000FF"/>
                </a:solidFill>
                <a:latin typeface="Courier"/>
                <a:cs typeface="Courier"/>
              </a:rPr>
              <a:t>:webservers </a:t>
            </a:r>
            <a:r>
              <a:rPr lang="en-US" sz="1600" dirty="0">
                <a:latin typeface="Courier"/>
                <a:cs typeface="Courier"/>
              </a:rPr>
              <a:t>=&gt; </a:t>
            </a:r>
            <a:r>
              <a:rPr lang="en-US" sz="1600" dirty="0">
                <a:solidFill>
                  <a:srgbClr val="0000FF"/>
                </a:solidFill>
                <a:latin typeface="Courier"/>
                <a:cs typeface="Courier"/>
              </a:rPr>
              <a:t>webservers</a:t>
            </a:r>
          </a:p>
          <a:p>
            <a:r>
              <a:rPr lang="en-US" sz="1600" dirty="0">
                <a:latin typeface="Courier"/>
                <a:cs typeface="Courier"/>
              </a:rPr>
              <a:t>  )</a:t>
            </a:r>
          </a:p>
          <a:p>
            <a:r>
              <a:rPr lang="en-US" sz="1600" dirty="0">
                <a:latin typeface="Courier"/>
                <a:cs typeface="Courier"/>
              </a:rPr>
              <a:t> notifies :restart, 'service[</a:t>
            </a:r>
            <a:r>
              <a:rPr lang="en-US" sz="1600" dirty="0" err="1">
                <a:latin typeface="Courier"/>
                <a:cs typeface="Courier"/>
              </a:rPr>
              <a:t>haproxy</a:t>
            </a:r>
            <a:r>
              <a:rPr lang="en-US" sz="1600" dirty="0">
                <a:latin typeface="Courier"/>
                <a:cs typeface="Courier"/>
              </a:rPr>
              <a:t>]</a:t>
            </a:r>
            <a:r>
              <a:rPr lang="en-US" sz="1600" dirty="0" smtClean="0">
                <a:latin typeface="Courier"/>
                <a:cs typeface="Courier"/>
              </a:rPr>
              <a:t>'</a:t>
            </a:r>
          </a:p>
          <a:p>
            <a:r>
              <a:rPr lang="en-US" sz="1600" dirty="0" smtClean="0">
                <a:latin typeface="Courier"/>
                <a:cs typeface="Courier"/>
              </a:rPr>
              <a:t>end</a:t>
            </a:r>
          </a:p>
          <a:p>
            <a:endParaRPr lang="en-US" sz="1600" dirty="0" smtClean="0">
              <a:latin typeface="Courier New"/>
              <a:cs typeface="Courier New"/>
            </a:endParaRPr>
          </a:p>
          <a:p>
            <a:r>
              <a:rPr lang="en-US" sz="1600" dirty="0">
                <a:latin typeface="Courier"/>
                <a:cs typeface="Courier"/>
              </a:rPr>
              <a:t>service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:start</a:t>
            </a:r>
            <a:r>
              <a:rPr lang="en-US" sz="1600" dirty="0">
                <a:latin typeface="Courier"/>
                <a:cs typeface="Courier"/>
              </a:rPr>
              <a:t>, </a:t>
            </a:r>
            <a:r>
              <a:rPr lang="en-US" sz="1600" dirty="0">
                <a:solidFill>
                  <a:srgbClr val="0000FF"/>
                </a:solidFill>
                <a:latin typeface="Courier"/>
                <a:cs typeface="Courier"/>
              </a:rPr>
              <a:t>:enable</a:t>
            </a:r>
            <a:r>
              <a:rPr lang="en-US" sz="1600" dirty="0">
                <a:latin typeface="Courier"/>
                <a:cs typeface="Courier"/>
              </a:rPr>
              <a:t>] </a:t>
            </a:r>
          </a:p>
          <a:p>
            <a:r>
              <a:rPr lang="en-US" sz="1600" dirty="0">
                <a:solidFill>
                  <a:srgbClr val="008000"/>
                </a:solidFill>
                <a:latin typeface="Courier"/>
                <a:cs typeface="Courier"/>
              </a:rPr>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252603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err="1" smtClean="0"/>
              <a:t>haproxy</a:t>
            </a:r>
            <a:r>
              <a:rPr lang="en-US" dirty="0" smtClean="0"/>
              <a:t> cookbook's default recipe</a:t>
            </a:r>
            <a:endParaRPr lang="en-US" dirty="0"/>
          </a:p>
        </p:txBody>
      </p:sp>
      <p:sp>
        <p:nvSpPr>
          <p:cNvPr id="3" name="Content Placeholder 2"/>
          <p:cNvSpPr>
            <a:spLocks noGrp="1"/>
          </p:cNvSpPr>
          <p:nvPr>
            <p:ph sz="quarter" idx="10"/>
          </p:nvPr>
        </p:nvSpPr>
        <p:spPr>
          <a:xfrm>
            <a:off x="1121104" y="1996519"/>
            <a:ext cx="14423693" cy="6170557"/>
          </a:xfrm>
        </p:spPr>
        <p:txBody>
          <a:bodyPr>
            <a:noAutofit/>
          </a:bodyPr>
          <a:lstStyle/>
          <a:p>
            <a:r>
              <a:rPr lang="en-US" sz="1600" dirty="0" smtClean="0">
                <a:latin typeface="Courier New"/>
                <a:cs typeface="Courier New"/>
              </a:rPr>
              <a:t>...</a:t>
            </a:r>
          </a:p>
          <a:p>
            <a:r>
              <a:rPr lang="en-US" sz="1600" dirty="0">
                <a:latin typeface="Courier"/>
                <a:cs typeface="Courier"/>
              </a:rPr>
              <a:t>package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:install</a:t>
            </a:r>
          </a:p>
          <a:p>
            <a:r>
              <a:rPr lang="en-US" sz="1600" dirty="0">
                <a:solidFill>
                  <a:srgbClr val="008000"/>
                </a:solidFill>
                <a:latin typeface="Courier"/>
                <a:cs typeface="Courier"/>
              </a:rPr>
              <a:t>end</a:t>
            </a:r>
            <a:r>
              <a:rPr lang="en-US" sz="1600" dirty="0">
                <a:latin typeface="Courier"/>
                <a:cs typeface="Courier"/>
              </a:rPr>
              <a:t> </a:t>
            </a:r>
          </a:p>
          <a:p>
            <a:endParaRPr lang="en-US" sz="1600" dirty="0" smtClean="0">
              <a:latin typeface="Courier"/>
              <a:cs typeface="Courier"/>
            </a:endParaRPr>
          </a:p>
          <a:p>
            <a:r>
              <a:rPr lang="en-US" sz="1600" dirty="0">
                <a:latin typeface="Courier"/>
                <a:cs typeface="Courier"/>
              </a:rPr>
              <a:t>webservers = search</a:t>
            </a:r>
            <a:r>
              <a:rPr lang="en-US" sz="1600" dirty="0" smtClean="0">
                <a:latin typeface="Courier"/>
                <a:cs typeface="Courier"/>
              </a:rPr>
              <a:t>(</a:t>
            </a:r>
            <a:r>
              <a:rPr lang="en-US" sz="1600" dirty="0">
                <a:solidFill>
                  <a:srgbClr val="800000"/>
                </a:solidFill>
                <a:latin typeface="Courier"/>
                <a:cs typeface="Courier"/>
              </a:rPr>
              <a:t>'</a:t>
            </a:r>
            <a:r>
              <a:rPr lang="en-US" sz="1600" dirty="0" smtClean="0">
                <a:solidFill>
                  <a:srgbClr val="800000"/>
                </a:solidFill>
                <a:latin typeface="Courier"/>
                <a:cs typeface="Courier"/>
              </a:rPr>
              <a:t>node</a:t>
            </a:r>
            <a:r>
              <a:rPr lang="en-US" sz="1600" dirty="0">
                <a:solidFill>
                  <a:srgbClr val="800000"/>
                </a:solidFill>
                <a:latin typeface="Courier"/>
                <a:cs typeface="Courier"/>
              </a:rPr>
              <a:t>'</a:t>
            </a:r>
            <a:r>
              <a:rPr lang="en-US" sz="1600" dirty="0" smtClean="0">
                <a:latin typeface="Courier"/>
                <a:cs typeface="Courier"/>
              </a:rPr>
              <a:t>, </a:t>
            </a:r>
            <a:r>
              <a:rPr lang="en-US" sz="1600" dirty="0" smtClean="0">
                <a:solidFill>
                  <a:srgbClr val="800000"/>
                </a:solidFill>
                <a:latin typeface="Courier"/>
                <a:cs typeface="Courier"/>
              </a:rPr>
              <a:t>'</a:t>
            </a:r>
            <a:r>
              <a:rPr lang="en-US" sz="1600" dirty="0" err="1" smtClean="0">
                <a:solidFill>
                  <a:srgbClr val="800000"/>
                </a:solidFill>
                <a:latin typeface="Courier"/>
                <a:cs typeface="Courier"/>
              </a:rPr>
              <a:t>recipes:apache</a:t>
            </a:r>
            <a:r>
              <a:rPr lang="en-US" sz="1600" dirty="0">
                <a:solidFill>
                  <a:srgbClr val="800000"/>
                </a:solidFill>
                <a:latin typeface="Courier"/>
                <a:cs typeface="Courier"/>
              </a:rPr>
              <a:t>\:\:</a:t>
            </a:r>
            <a:r>
              <a:rPr lang="en-US" sz="1600" dirty="0" smtClean="0">
                <a:solidFill>
                  <a:srgbClr val="800000"/>
                </a:solidFill>
                <a:latin typeface="Courier"/>
                <a:cs typeface="Courier"/>
              </a:rPr>
              <a:t>default'</a:t>
            </a:r>
            <a:r>
              <a:rPr lang="en-US" sz="1600" dirty="0" smtClean="0">
                <a:latin typeface="Courier"/>
                <a:cs typeface="Courier"/>
              </a:rPr>
              <a:t>)</a:t>
            </a:r>
            <a:endParaRPr lang="en-US" sz="1600" dirty="0">
              <a:latin typeface="Courier"/>
              <a:cs typeface="Courier"/>
            </a:endParaRPr>
          </a:p>
          <a:p>
            <a:endParaRPr lang="en-US" sz="1600" dirty="0">
              <a:latin typeface="Courier"/>
              <a:cs typeface="Courier"/>
            </a:endParaRPr>
          </a:p>
          <a:p>
            <a:r>
              <a:rPr lang="en-US" sz="1600" dirty="0">
                <a:latin typeface="Courier"/>
                <a:cs typeface="Courier"/>
              </a:rPr>
              <a:t>template </a:t>
            </a:r>
            <a:r>
              <a:rPr lang="en-US" sz="1600" dirty="0">
                <a:solidFill>
                  <a:srgbClr val="800000"/>
                </a:solidFill>
                <a:latin typeface="Courier"/>
                <a:cs typeface="Courier"/>
              </a:rPr>
              <a:t>'/</a:t>
            </a:r>
            <a:r>
              <a:rPr lang="en-US" sz="1600" dirty="0" err="1">
                <a:solidFill>
                  <a:srgbClr val="800000"/>
                </a:solidFill>
                <a:latin typeface="Courier"/>
                <a:cs typeface="Courier"/>
              </a:rPr>
              <a:t>etc</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a:t>
            </a:r>
            <a:r>
              <a:rPr lang="en-US" sz="1600" dirty="0" err="1">
                <a:solidFill>
                  <a:srgbClr val="800000"/>
                </a:solidFill>
                <a:latin typeface="Courier"/>
                <a:cs typeface="Courier"/>
              </a:rPr>
              <a:t>haproxy.cfg</a:t>
            </a:r>
            <a:r>
              <a:rPr lang="en-US" sz="1600" dirty="0">
                <a:solidFill>
                  <a:srgbClr val="800000"/>
                </a:solidFill>
                <a:latin typeface="Courier"/>
                <a:cs typeface="Courier"/>
              </a:rPr>
              <a:t>' </a:t>
            </a:r>
            <a:r>
              <a:rPr lang="en-US" sz="1600" dirty="0">
                <a:latin typeface="Courier"/>
                <a:cs typeface="Courier"/>
              </a:rPr>
              <a:t>do</a:t>
            </a:r>
          </a:p>
          <a:p>
            <a:r>
              <a:rPr lang="en-US" sz="1600" dirty="0" smtClean="0">
                <a:latin typeface="Courier"/>
                <a:cs typeface="Courier"/>
              </a:rPr>
              <a:t>  </a:t>
            </a:r>
            <a:r>
              <a:rPr lang="en-US" sz="1600" dirty="0">
                <a:latin typeface="Courier"/>
                <a:cs typeface="Courier"/>
              </a:rPr>
              <a:t>source '</a:t>
            </a:r>
            <a:r>
              <a:rPr lang="en-US" sz="1600" dirty="0" err="1">
                <a:latin typeface="Courier"/>
                <a:cs typeface="Courier"/>
              </a:rPr>
              <a:t>haproxy.cfg.erb</a:t>
            </a:r>
            <a:r>
              <a:rPr lang="en-US" sz="1600" dirty="0">
                <a:latin typeface="Courier"/>
                <a:cs typeface="Courier"/>
              </a:rPr>
              <a:t>'</a:t>
            </a:r>
          </a:p>
          <a:p>
            <a:r>
              <a:rPr lang="en-US" sz="1600" dirty="0" smtClean="0">
                <a:latin typeface="Courier"/>
                <a:cs typeface="Courier"/>
              </a:rPr>
              <a:t>  </a:t>
            </a:r>
            <a:r>
              <a:rPr lang="en-US" sz="1600" dirty="0">
                <a:latin typeface="Courier"/>
                <a:cs typeface="Courier"/>
              </a:rPr>
              <a:t>variables(</a:t>
            </a:r>
          </a:p>
          <a:p>
            <a:r>
              <a:rPr lang="en-US" sz="1600" dirty="0" smtClean="0">
                <a:latin typeface="Courier"/>
                <a:cs typeface="Courier"/>
              </a:rPr>
              <a:t>    </a:t>
            </a:r>
            <a:r>
              <a:rPr lang="en-US" sz="1600" dirty="0">
                <a:solidFill>
                  <a:srgbClr val="0000FF"/>
                </a:solidFill>
                <a:latin typeface="Courier"/>
                <a:cs typeface="Courier"/>
              </a:rPr>
              <a:t>:webservers </a:t>
            </a:r>
            <a:r>
              <a:rPr lang="en-US" sz="1600" dirty="0">
                <a:latin typeface="Courier"/>
                <a:cs typeface="Courier"/>
              </a:rPr>
              <a:t>=&gt; </a:t>
            </a:r>
            <a:r>
              <a:rPr lang="en-US" sz="1600" dirty="0">
                <a:solidFill>
                  <a:srgbClr val="0000FF"/>
                </a:solidFill>
                <a:latin typeface="Courier"/>
                <a:cs typeface="Courier"/>
              </a:rPr>
              <a:t>webservers</a:t>
            </a:r>
          </a:p>
          <a:p>
            <a:r>
              <a:rPr lang="en-US" sz="1600" dirty="0">
                <a:latin typeface="Courier"/>
                <a:cs typeface="Courier"/>
              </a:rPr>
              <a:t>  )</a:t>
            </a:r>
          </a:p>
          <a:p>
            <a:r>
              <a:rPr lang="en-US" sz="1600" dirty="0">
                <a:latin typeface="Courier"/>
                <a:cs typeface="Courier"/>
              </a:rPr>
              <a:t> notifies :restart, 'service[</a:t>
            </a:r>
            <a:r>
              <a:rPr lang="en-US" sz="1600" dirty="0" err="1">
                <a:latin typeface="Courier"/>
                <a:cs typeface="Courier"/>
              </a:rPr>
              <a:t>haproxy</a:t>
            </a:r>
            <a:r>
              <a:rPr lang="en-US" sz="1600" dirty="0">
                <a:latin typeface="Courier"/>
                <a:cs typeface="Courier"/>
              </a:rPr>
              <a:t>]</a:t>
            </a:r>
            <a:r>
              <a:rPr lang="en-US" sz="1600" dirty="0" smtClean="0">
                <a:latin typeface="Courier"/>
                <a:cs typeface="Courier"/>
              </a:rPr>
              <a:t>'</a:t>
            </a:r>
          </a:p>
          <a:p>
            <a:r>
              <a:rPr lang="en-US" sz="1600" dirty="0" smtClean="0">
                <a:latin typeface="Courier"/>
                <a:cs typeface="Courier"/>
              </a:rPr>
              <a:t>end</a:t>
            </a:r>
          </a:p>
          <a:p>
            <a:endParaRPr lang="en-US" sz="1600" dirty="0" smtClean="0">
              <a:latin typeface="Courier New"/>
              <a:cs typeface="Courier New"/>
            </a:endParaRPr>
          </a:p>
          <a:p>
            <a:r>
              <a:rPr lang="en-US" sz="1600" dirty="0">
                <a:latin typeface="Courier"/>
                <a:cs typeface="Courier"/>
              </a:rPr>
              <a:t>service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:start</a:t>
            </a:r>
            <a:r>
              <a:rPr lang="en-US" sz="1600" dirty="0">
                <a:latin typeface="Courier"/>
                <a:cs typeface="Courier"/>
              </a:rPr>
              <a:t>, </a:t>
            </a:r>
            <a:r>
              <a:rPr lang="en-US" sz="1600" dirty="0">
                <a:solidFill>
                  <a:srgbClr val="0000FF"/>
                </a:solidFill>
                <a:latin typeface="Courier"/>
                <a:cs typeface="Courier"/>
              </a:rPr>
              <a:t>:enable</a:t>
            </a:r>
            <a:r>
              <a:rPr lang="en-US" sz="1600" dirty="0">
                <a:latin typeface="Courier"/>
                <a:cs typeface="Courier"/>
              </a:rPr>
              <a:t>] </a:t>
            </a:r>
          </a:p>
          <a:p>
            <a:r>
              <a:rPr lang="en-US" sz="1600" dirty="0">
                <a:solidFill>
                  <a:srgbClr val="008000"/>
                </a:solidFill>
                <a:latin typeface="Courier"/>
                <a:cs typeface="Courier"/>
              </a:rPr>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45</a:t>
            </a:fld>
            <a:endParaRPr lang="en-US" dirty="0"/>
          </a:p>
        </p:txBody>
      </p:sp>
      <p:sp>
        <p:nvSpPr>
          <p:cNvPr id="7" name="Text Placeholder 9"/>
          <p:cNvSpPr>
            <a:spLocks noGrp="1"/>
          </p:cNvSpPr>
          <p:nvPr>
            <p:ph type="body" sz="quarter" idx="13"/>
          </p:nvPr>
        </p:nvSpPr>
        <p:spPr>
          <a:xfrm>
            <a:off x="1135042" y="3637667"/>
            <a:ext cx="14404273" cy="626533"/>
          </a:xfrm>
        </p:spPr>
        <p:txBody>
          <a:bodyPr/>
          <a:lstStyle/>
          <a:p>
            <a:endParaRPr lang="en-US" dirty="0"/>
          </a:p>
        </p:txBody>
      </p:sp>
      <p:sp>
        <p:nvSpPr>
          <p:cNvPr id="8" name="TextBox 7"/>
          <p:cNvSpPr txBox="1"/>
          <p:nvPr/>
        </p:nvSpPr>
        <p:spPr bwMode="white">
          <a:xfrm>
            <a:off x="9040080" y="4662937"/>
            <a:ext cx="6091292" cy="2095142"/>
          </a:xfrm>
          <a:prstGeom prst="rect">
            <a:avLst/>
          </a:prstGeom>
        </p:spPr>
        <p:txBody>
          <a:bodyPr vert="horz" wrap="square" lIns="91440" tIns="91440" rIns="91440" bIns="91440" rtlCol="0">
            <a:normAutofit/>
          </a:bodyPr>
          <a:lstStyle/>
          <a:p>
            <a:r>
              <a:rPr lang="en-US" sz="3600" dirty="0" smtClean="0">
                <a:solidFill>
                  <a:schemeClr val="accent1"/>
                </a:solidFill>
              </a:rPr>
              <a:t>Invoke a search and save the results in the variable 'webservers'</a:t>
            </a:r>
          </a:p>
        </p:txBody>
      </p:sp>
    </p:spTree>
    <p:extLst>
      <p:ext uri="{BB962C8B-B14F-4D97-AF65-F5344CB8AC3E}">
        <p14:creationId xmlns:p14="http://schemas.microsoft.com/office/powerpoint/2010/main" val="262047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err="1" smtClean="0"/>
              <a:t>haproxy</a:t>
            </a:r>
            <a:r>
              <a:rPr lang="en-US" dirty="0" smtClean="0"/>
              <a:t> cookbook's default recipe</a:t>
            </a:r>
            <a:endParaRPr lang="en-US" dirty="0"/>
          </a:p>
        </p:txBody>
      </p:sp>
      <p:sp>
        <p:nvSpPr>
          <p:cNvPr id="3" name="Content Placeholder 2"/>
          <p:cNvSpPr>
            <a:spLocks noGrp="1"/>
          </p:cNvSpPr>
          <p:nvPr>
            <p:ph sz="quarter" idx="10"/>
          </p:nvPr>
        </p:nvSpPr>
        <p:spPr>
          <a:xfrm>
            <a:off x="1121104" y="1996519"/>
            <a:ext cx="14423693" cy="6170557"/>
          </a:xfrm>
        </p:spPr>
        <p:txBody>
          <a:bodyPr>
            <a:noAutofit/>
          </a:bodyPr>
          <a:lstStyle/>
          <a:p>
            <a:r>
              <a:rPr lang="en-US" sz="1600" dirty="0" smtClean="0">
                <a:latin typeface="Courier New"/>
                <a:cs typeface="Courier New"/>
              </a:rPr>
              <a:t>...</a:t>
            </a:r>
          </a:p>
          <a:p>
            <a:r>
              <a:rPr lang="en-US" sz="1600" dirty="0">
                <a:latin typeface="Courier"/>
                <a:cs typeface="Courier"/>
              </a:rPr>
              <a:t>package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:install</a:t>
            </a:r>
          </a:p>
          <a:p>
            <a:r>
              <a:rPr lang="en-US" sz="1600" dirty="0">
                <a:solidFill>
                  <a:srgbClr val="008000"/>
                </a:solidFill>
                <a:latin typeface="Courier"/>
                <a:cs typeface="Courier"/>
              </a:rPr>
              <a:t>end</a:t>
            </a:r>
            <a:r>
              <a:rPr lang="en-US" sz="1600" dirty="0">
                <a:latin typeface="Courier"/>
                <a:cs typeface="Courier"/>
              </a:rPr>
              <a:t> </a:t>
            </a:r>
          </a:p>
          <a:p>
            <a:endParaRPr lang="en-US" sz="1600" dirty="0" smtClean="0">
              <a:latin typeface="Courier"/>
              <a:cs typeface="Courier"/>
            </a:endParaRPr>
          </a:p>
          <a:p>
            <a:r>
              <a:rPr lang="en-US" sz="1600" dirty="0">
                <a:latin typeface="Courier"/>
                <a:cs typeface="Courier"/>
              </a:rPr>
              <a:t>webservers = search</a:t>
            </a:r>
            <a:r>
              <a:rPr lang="en-US" sz="1600" dirty="0" smtClean="0">
                <a:latin typeface="Courier"/>
                <a:cs typeface="Courier"/>
              </a:rPr>
              <a:t>(</a:t>
            </a:r>
            <a:r>
              <a:rPr lang="en-US" sz="1600" dirty="0">
                <a:solidFill>
                  <a:srgbClr val="800000"/>
                </a:solidFill>
                <a:latin typeface="Courier"/>
                <a:cs typeface="Courier"/>
              </a:rPr>
              <a:t>'</a:t>
            </a:r>
            <a:r>
              <a:rPr lang="en-US" sz="1600" dirty="0" smtClean="0">
                <a:solidFill>
                  <a:srgbClr val="800000"/>
                </a:solidFill>
                <a:latin typeface="Courier"/>
                <a:cs typeface="Courier"/>
              </a:rPr>
              <a:t>node</a:t>
            </a:r>
            <a:r>
              <a:rPr lang="en-US" sz="1600" dirty="0">
                <a:solidFill>
                  <a:srgbClr val="800000"/>
                </a:solidFill>
                <a:latin typeface="Courier"/>
                <a:cs typeface="Courier"/>
              </a:rPr>
              <a:t>'</a:t>
            </a:r>
            <a:r>
              <a:rPr lang="en-US" sz="1600" dirty="0" smtClean="0">
                <a:latin typeface="Courier"/>
                <a:cs typeface="Courier"/>
              </a:rPr>
              <a:t>, </a:t>
            </a:r>
            <a:r>
              <a:rPr lang="en-US" sz="1600" dirty="0" smtClean="0">
                <a:solidFill>
                  <a:srgbClr val="800000"/>
                </a:solidFill>
                <a:latin typeface="Courier"/>
                <a:cs typeface="Courier"/>
              </a:rPr>
              <a:t>'</a:t>
            </a:r>
            <a:r>
              <a:rPr lang="en-US" sz="1600" dirty="0" err="1" smtClean="0">
                <a:solidFill>
                  <a:srgbClr val="800000"/>
                </a:solidFill>
                <a:latin typeface="Courier"/>
                <a:cs typeface="Courier"/>
              </a:rPr>
              <a:t>recipes:apache</a:t>
            </a:r>
            <a:r>
              <a:rPr lang="en-US" sz="1600" dirty="0">
                <a:solidFill>
                  <a:srgbClr val="800000"/>
                </a:solidFill>
                <a:latin typeface="Courier"/>
                <a:cs typeface="Courier"/>
              </a:rPr>
              <a:t>\:\:</a:t>
            </a:r>
            <a:r>
              <a:rPr lang="en-US" sz="1600" dirty="0" smtClean="0">
                <a:solidFill>
                  <a:srgbClr val="800000"/>
                </a:solidFill>
                <a:latin typeface="Courier"/>
                <a:cs typeface="Courier"/>
              </a:rPr>
              <a:t>default'</a:t>
            </a:r>
            <a:r>
              <a:rPr lang="en-US" sz="1600" dirty="0" smtClean="0">
                <a:latin typeface="Courier"/>
                <a:cs typeface="Courier"/>
              </a:rPr>
              <a:t>)</a:t>
            </a:r>
            <a:endParaRPr lang="en-US" sz="1600" dirty="0">
              <a:latin typeface="Courier"/>
              <a:cs typeface="Courier"/>
            </a:endParaRPr>
          </a:p>
          <a:p>
            <a:endParaRPr lang="en-US" sz="1600" dirty="0">
              <a:latin typeface="Courier"/>
              <a:cs typeface="Courier"/>
            </a:endParaRPr>
          </a:p>
          <a:p>
            <a:r>
              <a:rPr lang="en-US" sz="1600" dirty="0">
                <a:latin typeface="Courier"/>
                <a:cs typeface="Courier"/>
              </a:rPr>
              <a:t>template </a:t>
            </a:r>
            <a:r>
              <a:rPr lang="en-US" sz="1600" dirty="0">
                <a:solidFill>
                  <a:srgbClr val="800000"/>
                </a:solidFill>
                <a:latin typeface="Courier"/>
                <a:cs typeface="Courier"/>
              </a:rPr>
              <a:t>'/</a:t>
            </a:r>
            <a:r>
              <a:rPr lang="en-US" sz="1600" dirty="0" err="1">
                <a:solidFill>
                  <a:srgbClr val="800000"/>
                </a:solidFill>
                <a:latin typeface="Courier"/>
                <a:cs typeface="Courier"/>
              </a:rPr>
              <a:t>etc</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a:t>
            </a:r>
            <a:r>
              <a:rPr lang="en-US" sz="1600" dirty="0" err="1">
                <a:solidFill>
                  <a:srgbClr val="800000"/>
                </a:solidFill>
                <a:latin typeface="Courier"/>
                <a:cs typeface="Courier"/>
              </a:rPr>
              <a:t>haproxy.cfg</a:t>
            </a:r>
            <a:r>
              <a:rPr lang="en-US" sz="1600" dirty="0">
                <a:solidFill>
                  <a:srgbClr val="800000"/>
                </a:solidFill>
                <a:latin typeface="Courier"/>
                <a:cs typeface="Courier"/>
              </a:rPr>
              <a:t>' </a:t>
            </a:r>
            <a:r>
              <a:rPr lang="en-US" sz="1600" dirty="0">
                <a:latin typeface="Courier"/>
                <a:cs typeface="Courier"/>
              </a:rPr>
              <a:t>do</a:t>
            </a:r>
          </a:p>
          <a:p>
            <a:r>
              <a:rPr lang="en-US" sz="1600" dirty="0" smtClean="0">
                <a:latin typeface="Courier"/>
                <a:cs typeface="Courier"/>
              </a:rPr>
              <a:t>  </a:t>
            </a:r>
            <a:r>
              <a:rPr lang="en-US" sz="1600" dirty="0">
                <a:latin typeface="Courier"/>
                <a:cs typeface="Courier"/>
              </a:rPr>
              <a:t>source '</a:t>
            </a:r>
            <a:r>
              <a:rPr lang="en-US" sz="1600" dirty="0" err="1">
                <a:latin typeface="Courier"/>
                <a:cs typeface="Courier"/>
              </a:rPr>
              <a:t>haproxy.cfg.erb</a:t>
            </a:r>
            <a:r>
              <a:rPr lang="en-US" sz="1600" dirty="0">
                <a:latin typeface="Courier"/>
                <a:cs typeface="Courier"/>
              </a:rPr>
              <a:t>'</a:t>
            </a:r>
          </a:p>
          <a:p>
            <a:r>
              <a:rPr lang="en-US" sz="1600" dirty="0" smtClean="0">
                <a:latin typeface="Courier"/>
                <a:cs typeface="Courier"/>
              </a:rPr>
              <a:t>  </a:t>
            </a:r>
            <a:r>
              <a:rPr lang="en-US" sz="1600" dirty="0">
                <a:latin typeface="Courier"/>
                <a:cs typeface="Courier"/>
              </a:rPr>
              <a:t>variables(</a:t>
            </a:r>
          </a:p>
          <a:p>
            <a:r>
              <a:rPr lang="en-US" sz="1600" dirty="0" smtClean="0">
                <a:latin typeface="Courier"/>
                <a:cs typeface="Courier"/>
              </a:rPr>
              <a:t>    </a:t>
            </a:r>
            <a:r>
              <a:rPr lang="en-US" sz="1600" dirty="0">
                <a:solidFill>
                  <a:srgbClr val="0000FF"/>
                </a:solidFill>
                <a:latin typeface="Courier"/>
                <a:cs typeface="Courier"/>
              </a:rPr>
              <a:t>:webservers </a:t>
            </a:r>
            <a:r>
              <a:rPr lang="en-US" sz="1600" dirty="0">
                <a:latin typeface="Courier"/>
                <a:cs typeface="Courier"/>
              </a:rPr>
              <a:t>=&gt; </a:t>
            </a:r>
            <a:r>
              <a:rPr lang="en-US" sz="1600" dirty="0">
                <a:solidFill>
                  <a:srgbClr val="0000FF"/>
                </a:solidFill>
                <a:latin typeface="Courier"/>
                <a:cs typeface="Courier"/>
              </a:rPr>
              <a:t>webservers</a:t>
            </a:r>
          </a:p>
          <a:p>
            <a:r>
              <a:rPr lang="en-US" sz="1600" dirty="0">
                <a:latin typeface="Courier"/>
                <a:cs typeface="Courier"/>
              </a:rPr>
              <a:t>  )</a:t>
            </a:r>
          </a:p>
          <a:p>
            <a:r>
              <a:rPr lang="en-US" sz="1600" dirty="0">
                <a:latin typeface="Courier"/>
                <a:cs typeface="Courier"/>
              </a:rPr>
              <a:t> notifies :restart, 'service[</a:t>
            </a:r>
            <a:r>
              <a:rPr lang="en-US" sz="1600" dirty="0" err="1">
                <a:latin typeface="Courier"/>
                <a:cs typeface="Courier"/>
              </a:rPr>
              <a:t>haproxy</a:t>
            </a:r>
            <a:r>
              <a:rPr lang="en-US" sz="1600" dirty="0">
                <a:latin typeface="Courier"/>
                <a:cs typeface="Courier"/>
              </a:rPr>
              <a:t>]</a:t>
            </a:r>
            <a:r>
              <a:rPr lang="en-US" sz="1600" dirty="0" smtClean="0">
                <a:latin typeface="Courier"/>
                <a:cs typeface="Courier"/>
              </a:rPr>
              <a:t>'</a:t>
            </a:r>
          </a:p>
          <a:p>
            <a:r>
              <a:rPr lang="en-US" sz="1600" dirty="0" smtClean="0">
                <a:latin typeface="Courier"/>
                <a:cs typeface="Courier"/>
              </a:rPr>
              <a:t>end</a:t>
            </a:r>
          </a:p>
          <a:p>
            <a:endParaRPr lang="en-US" sz="1600" dirty="0" smtClean="0">
              <a:latin typeface="Courier New"/>
              <a:cs typeface="Courier New"/>
            </a:endParaRPr>
          </a:p>
          <a:p>
            <a:r>
              <a:rPr lang="en-US" sz="1600" dirty="0">
                <a:latin typeface="Courier"/>
                <a:cs typeface="Courier"/>
              </a:rPr>
              <a:t>service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:start</a:t>
            </a:r>
            <a:r>
              <a:rPr lang="en-US" sz="1600" dirty="0">
                <a:latin typeface="Courier"/>
                <a:cs typeface="Courier"/>
              </a:rPr>
              <a:t>, </a:t>
            </a:r>
            <a:r>
              <a:rPr lang="en-US" sz="1600" dirty="0">
                <a:solidFill>
                  <a:srgbClr val="0000FF"/>
                </a:solidFill>
                <a:latin typeface="Courier"/>
                <a:cs typeface="Courier"/>
              </a:rPr>
              <a:t>:enable</a:t>
            </a:r>
            <a:r>
              <a:rPr lang="en-US" sz="1600" dirty="0">
                <a:latin typeface="Courier"/>
                <a:cs typeface="Courier"/>
              </a:rPr>
              <a:t>] </a:t>
            </a:r>
          </a:p>
          <a:p>
            <a:r>
              <a:rPr lang="en-US" sz="1600" dirty="0">
                <a:solidFill>
                  <a:srgbClr val="008000"/>
                </a:solidFill>
                <a:latin typeface="Courier"/>
                <a:cs typeface="Courier"/>
              </a:rPr>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46</a:t>
            </a:fld>
            <a:endParaRPr lang="en-US" dirty="0"/>
          </a:p>
        </p:txBody>
      </p:sp>
      <p:sp>
        <p:nvSpPr>
          <p:cNvPr id="7" name="Text Placeholder 11"/>
          <p:cNvSpPr>
            <a:spLocks noGrp="1"/>
          </p:cNvSpPr>
          <p:nvPr>
            <p:ph type="body" sz="quarter" idx="13"/>
          </p:nvPr>
        </p:nvSpPr>
        <p:spPr>
          <a:xfrm>
            <a:off x="1135042" y="5080000"/>
            <a:ext cx="14404273" cy="1426308"/>
          </a:xfrm>
        </p:spPr>
        <p:txBody>
          <a:bodyPr/>
          <a:lstStyle/>
          <a:p>
            <a:endParaRPr lang="en-US" dirty="0"/>
          </a:p>
        </p:txBody>
      </p:sp>
      <p:sp>
        <p:nvSpPr>
          <p:cNvPr id="8" name="TextBox 7"/>
          <p:cNvSpPr txBox="1"/>
          <p:nvPr/>
        </p:nvSpPr>
        <p:spPr bwMode="white">
          <a:xfrm>
            <a:off x="8825156" y="6633200"/>
            <a:ext cx="6371103" cy="1355304"/>
          </a:xfrm>
          <a:prstGeom prst="rect">
            <a:avLst/>
          </a:prstGeom>
        </p:spPr>
        <p:txBody>
          <a:bodyPr vert="horz" wrap="square" lIns="91440" tIns="91440" rIns="91440" bIns="91440" rtlCol="0">
            <a:normAutofit/>
          </a:bodyPr>
          <a:lstStyle/>
          <a:p>
            <a:r>
              <a:rPr lang="en-US" sz="3600" dirty="0">
                <a:solidFill>
                  <a:schemeClr val="accent1"/>
                </a:solidFill>
              </a:rPr>
              <a:t>Pass the variable 'webservers' into the template</a:t>
            </a:r>
          </a:p>
        </p:txBody>
      </p:sp>
    </p:spTree>
    <p:extLst>
      <p:ext uri="{BB962C8B-B14F-4D97-AF65-F5344CB8AC3E}">
        <p14:creationId xmlns:p14="http://schemas.microsoft.com/office/powerpoint/2010/main" val="262047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 </a:t>
            </a:r>
            <a:r>
              <a:rPr lang="en-US" dirty="0"/>
              <a:t>Configuring </a:t>
            </a:r>
            <a:r>
              <a:rPr lang="en-US" dirty="0" err="1"/>
              <a:t>haproxy.cfg.erb</a:t>
            </a:r>
            <a:endParaRPr lang="en-US" dirty="0"/>
          </a:p>
        </p:txBody>
      </p:sp>
      <p:sp>
        <p:nvSpPr>
          <p:cNvPr id="3" name="Content Placeholder 2"/>
          <p:cNvSpPr>
            <a:spLocks noGrp="1"/>
          </p:cNvSpPr>
          <p:nvPr>
            <p:ph sz="quarter" idx="10"/>
          </p:nvPr>
        </p:nvSpPr>
        <p:spPr/>
        <p:txBody>
          <a:bodyPr>
            <a:normAutofit/>
          </a:bodyPr>
          <a:lstStyle/>
          <a:p>
            <a:r>
              <a:rPr lang="en-US" sz="1900" dirty="0" smtClean="0">
                <a:latin typeface="Courier New"/>
                <a:cs typeface="Courier New"/>
              </a:rPr>
              <a:t>...</a:t>
            </a:r>
          </a:p>
          <a:p>
            <a:r>
              <a:rPr lang="en-US" sz="1900" dirty="0" smtClean="0">
                <a:latin typeface="Courier New"/>
                <a:cs typeface="Courier New"/>
              </a:rPr>
              <a:t>    </a:t>
            </a:r>
            <a:r>
              <a:rPr lang="en-US" sz="1900" dirty="0" err="1" smtClean="0">
                <a:latin typeface="Courier New"/>
                <a:cs typeface="Courier New"/>
              </a:rPr>
              <a:t>use_backend</a:t>
            </a:r>
            <a:r>
              <a:rPr lang="en-US" sz="1900" dirty="0" smtClean="0">
                <a:latin typeface="Courier New"/>
                <a:cs typeface="Courier New"/>
              </a:rPr>
              <a:t> </a:t>
            </a:r>
            <a:r>
              <a:rPr lang="en-US" sz="1900" dirty="0">
                <a:latin typeface="Courier New"/>
                <a:cs typeface="Courier New"/>
              </a:rPr>
              <a:t>static          if </a:t>
            </a:r>
            <a:r>
              <a:rPr lang="en-US" sz="1900" dirty="0" err="1">
                <a:latin typeface="Courier New"/>
                <a:cs typeface="Courier New"/>
              </a:rPr>
              <a:t>url_static</a:t>
            </a:r>
            <a:endParaRPr lang="en-US" sz="1900" dirty="0">
              <a:latin typeface="Courier New"/>
              <a:cs typeface="Courier New"/>
            </a:endParaRPr>
          </a:p>
          <a:p>
            <a:r>
              <a:rPr lang="en-US" sz="1900" dirty="0">
                <a:latin typeface="Courier New"/>
                <a:cs typeface="Courier New"/>
              </a:rPr>
              <a:t>    </a:t>
            </a:r>
            <a:r>
              <a:rPr lang="en-US" sz="1900" dirty="0" err="1">
                <a:latin typeface="Courier New"/>
                <a:cs typeface="Courier New"/>
              </a:rPr>
              <a:t>default_backend</a:t>
            </a:r>
            <a:r>
              <a:rPr lang="en-US" sz="1900" dirty="0">
                <a:latin typeface="Courier New"/>
                <a:cs typeface="Courier New"/>
              </a:rPr>
              <a:t>             app</a:t>
            </a:r>
          </a:p>
          <a:p>
            <a:endParaRPr lang="en-US" sz="1900" dirty="0">
              <a:latin typeface="Courier New"/>
              <a:cs typeface="Courier New"/>
            </a:endParaRPr>
          </a:p>
          <a:p>
            <a:r>
              <a:rPr lang="en-US" sz="1900" dirty="0">
                <a:latin typeface="Courier New"/>
                <a:cs typeface="Courier New"/>
              </a:rPr>
              <a:t>backend static</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r>
              <a:rPr lang="en-US" sz="1900" dirty="0">
                <a:latin typeface="Courier New"/>
                <a:cs typeface="Courier New"/>
              </a:rPr>
              <a:t>    server      static 127.0.0.1:4331 check</a:t>
            </a:r>
          </a:p>
          <a:p>
            <a:endParaRPr lang="en-US" sz="1900" dirty="0">
              <a:latin typeface="Courier New"/>
              <a:cs typeface="Courier New"/>
            </a:endParaRPr>
          </a:p>
          <a:p>
            <a:r>
              <a:rPr lang="en-US" sz="1900" dirty="0">
                <a:latin typeface="Courier New"/>
                <a:cs typeface="Courier New"/>
              </a:rPr>
              <a:t>backend app</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r>
              <a:rPr lang="en-US" sz="1900" dirty="0" smtClean="0">
                <a:latin typeface="Courier New"/>
                <a:cs typeface="Courier New"/>
              </a:rPr>
              <a:t>    server app &lt;</a:t>
            </a:r>
            <a:r>
              <a:rPr lang="en-US" sz="1900" dirty="0">
                <a:latin typeface="Courier New"/>
                <a:cs typeface="Courier New"/>
              </a:rPr>
              <a:t>&lt;IP ADDRESS&gt;&gt;:80 weight 1 </a:t>
            </a:r>
            <a:r>
              <a:rPr lang="en-US" sz="1900" dirty="0" err="1">
                <a:latin typeface="Courier New"/>
                <a:cs typeface="Courier New"/>
              </a:rPr>
              <a:t>maxconn</a:t>
            </a:r>
            <a:r>
              <a:rPr lang="en-US" sz="1900" dirty="0">
                <a:latin typeface="Courier New"/>
                <a:cs typeface="Courier New"/>
              </a:rPr>
              <a:t> 100 check</a:t>
            </a:r>
          </a:p>
          <a:p>
            <a:r>
              <a:rPr lang="en-US" sz="1900" dirty="0">
                <a:latin typeface="Courier New"/>
                <a:cs typeface="Courier New"/>
              </a:rPr>
              <a:t> &lt;% @</a:t>
            </a:r>
            <a:r>
              <a:rPr lang="en-US" sz="1900" dirty="0" err="1">
                <a:latin typeface="Courier New"/>
                <a:cs typeface="Courier New"/>
              </a:rPr>
              <a:t>webservers.each_with_index</a:t>
            </a:r>
            <a:r>
              <a:rPr lang="en-US" sz="1900" dirty="0">
                <a:latin typeface="Courier New"/>
                <a:cs typeface="Courier New"/>
              </a:rPr>
              <a:t> do |web, n| -%&gt;</a:t>
            </a:r>
          </a:p>
          <a:p>
            <a:r>
              <a:rPr lang="en-US" sz="1900" dirty="0">
                <a:latin typeface="Courier New"/>
                <a:cs typeface="Courier New"/>
              </a:rPr>
              <a:t>    server &lt;%= "app#{n}" %&gt; &lt;%= web['cloud']['public_ipv4'] %&gt;:80 weight 1 </a:t>
            </a:r>
            <a:r>
              <a:rPr lang="en-US" sz="1900" dirty="0" err="1">
                <a:latin typeface="Courier New"/>
                <a:cs typeface="Courier New"/>
              </a:rPr>
              <a:t>maxconn</a:t>
            </a:r>
            <a:r>
              <a:rPr lang="en-US" sz="1900" dirty="0">
                <a:latin typeface="Courier New"/>
                <a:cs typeface="Courier New"/>
              </a:rPr>
              <a:t> 100 check</a:t>
            </a:r>
          </a:p>
          <a:p>
            <a:r>
              <a:rPr lang="en-US" sz="1900" dirty="0">
                <a:latin typeface="Courier New"/>
                <a:cs typeface="Courier New"/>
              </a:rPr>
              <a:t> </a:t>
            </a:r>
            <a:r>
              <a:rPr lang="en-US" sz="1900" dirty="0" smtClean="0">
                <a:latin typeface="Courier New"/>
                <a:cs typeface="Courier New"/>
              </a:rPr>
              <a:t>&lt;</a:t>
            </a:r>
            <a:r>
              <a:rPr lang="en-US" sz="1900" dirty="0">
                <a:latin typeface="Courier New"/>
                <a:cs typeface="Courier New"/>
              </a:rPr>
              <a:t>% end -%&gt;</a:t>
            </a:r>
          </a:p>
        </p:txBody>
      </p:sp>
      <p:sp>
        <p:nvSpPr>
          <p:cNvPr id="4" name="Text Placeholder 3"/>
          <p:cNvSpPr>
            <a:spLocks noGrp="1"/>
          </p:cNvSpPr>
          <p:nvPr>
            <p:ph type="body" sz="quarter" idx="11"/>
          </p:nvPr>
        </p:nvSpPr>
        <p:spPr/>
        <p:txBody>
          <a:bodyPr>
            <a:noAutofit/>
          </a:bodyPr>
          <a:lstStyle/>
          <a:p>
            <a:r>
              <a:rPr lang="en-US" sz="3200" dirty="0">
                <a:latin typeface="Courier New"/>
                <a:cs typeface="Courier New"/>
              </a:rPr>
              <a:t>~/cookbooks</a:t>
            </a:r>
            <a:r>
              <a:rPr lang="en-US" sz="3200" dirty="0" smtClean="0">
                <a:latin typeface="Courier New"/>
                <a:cs typeface="Courier New"/>
              </a:rPr>
              <a:t>/</a:t>
            </a:r>
            <a:r>
              <a:rPr lang="en-US" sz="3200" dirty="0" err="1" smtClean="0">
                <a:latin typeface="Courier New"/>
                <a:cs typeface="Courier New"/>
              </a:rPr>
              <a:t>haproxy</a:t>
            </a:r>
            <a:r>
              <a:rPr lang="en-US" sz="3200" dirty="0" smtClean="0">
                <a:latin typeface="Courier New"/>
                <a:cs typeface="Courier New"/>
              </a:rPr>
              <a:t>/</a:t>
            </a:r>
            <a:r>
              <a:rPr lang="en-US" sz="3200" dirty="0">
                <a:latin typeface="Courier New"/>
                <a:cs typeface="Courier New"/>
              </a:rPr>
              <a:t>templates/default</a:t>
            </a:r>
            <a:r>
              <a:rPr lang="en-US" sz="3200" dirty="0" smtClean="0">
                <a:latin typeface="Courier New"/>
                <a:cs typeface="Courier New"/>
              </a:rPr>
              <a:t>/</a:t>
            </a:r>
            <a:r>
              <a:rPr lang="en-US" sz="3200" dirty="0" err="1" smtClean="0">
                <a:latin typeface="Courier New"/>
                <a:cs typeface="Courier New"/>
              </a:rPr>
              <a:t>haproxy.cfg.erb</a:t>
            </a:r>
            <a:endParaRPr lang="en-US" sz="3200" dirty="0">
              <a:latin typeface="Courier New"/>
              <a:cs typeface="Courier New"/>
            </a:endParaRPr>
          </a:p>
        </p:txBody>
      </p:sp>
      <p:sp>
        <p:nvSpPr>
          <p:cNvPr id="6" name="Text Placeholder 5"/>
          <p:cNvSpPr>
            <a:spLocks noGrp="1"/>
          </p:cNvSpPr>
          <p:nvPr>
            <p:ph type="body" sz="quarter" idx="13"/>
          </p:nvPr>
        </p:nvSpPr>
        <p:spPr>
          <a:xfrm>
            <a:off x="1135042" y="6458387"/>
            <a:ext cx="14404273" cy="1140982"/>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
        <p:nvSpPr>
          <p:cNvPr id="8" name="Rectangle 7"/>
          <p:cNvSpPr/>
          <p:nvPr/>
        </p:nvSpPr>
        <p:spPr>
          <a:xfrm>
            <a:off x="9853956" y="4759285"/>
            <a:ext cx="5363511" cy="830997"/>
          </a:xfrm>
          <a:prstGeom prst="rect">
            <a:avLst/>
          </a:prstGeom>
          <a:effectLst>
            <a:innerShdw blurRad="63500" dist="50800" dir="13500000">
              <a:srgbClr val="000000">
                <a:alpha val="50000"/>
              </a:srgbClr>
            </a:innerShdw>
          </a:effectLst>
          <a:scene3d>
            <a:camera prst="orthographicFront"/>
            <a:lightRig rig="contrasting" dir="t">
              <a:rot lat="0" lon="0" rev="3780000"/>
            </a:lightRig>
          </a:scene3d>
          <a:sp3d contourW="12700">
            <a:bevelT/>
            <a:contourClr>
              <a:schemeClr val="accent2">
                <a:lumMod val="60000"/>
                <a:lumOff val="40000"/>
              </a:schemeClr>
            </a:contourClr>
          </a:sp3d>
        </p:spPr>
        <p:style>
          <a:lnRef idx="1">
            <a:schemeClr val="accent2"/>
          </a:lnRef>
          <a:fillRef idx="3">
            <a:schemeClr val="accent2"/>
          </a:fillRef>
          <a:effectRef idx="2">
            <a:schemeClr val="accent2"/>
          </a:effectRef>
          <a:fontRef idx="minor">
            <a:schemeClr val="lt1"/>
          </a:fontRef>
        </p:style>
        <p:txBody>
          <a:bodyPr wrap="square">
            <a:spAutoFit/>
          </a:bodyPr>
          <a:lstStyle/>
          <a:p>
            <a:r>
              <a:rPr lang="en-US" dirty="0"/>
              <a:t>If you are feeling hardcore, type </a:t>
            </a:r>
            <a:r>
              <a:rPr lang="en-US" dirty="0" smtClean="0"/>
              <a:t>it</a:t>
            </a:r>
          </a:p>
          <a:p>
            <a:r>
              <a:rPr lang="en-US" dirty="0">
                <a:hlinkClick r:id="rId3"/>
              </a:rPr>
              <a:t>http://bit.ly/</a:t>
            </a:r>
            <a:r>
              <a:rPr lang="en-US" dirty="0" smtClean="0">
                <a:hlinkClick r:id="rId3"/>
              </a:rPr>
              <a:t>1Xoai9R</a:t>
            </a:r>
            <a:r>
              <a:rPr lang="en-US" dirty="0" smtClean="0"/>
              <a:t> </a:t>
            </a:r>
            <a:endParaRPr lang="en-US" dirty="0"/>
          </a:p>
        </p:txBody>
      </p:sp>
      <p:sp>
        <p:nvSpPr>
          <p:cNvPr id="9" name="Text Placeholder 11"/>
          <p:cNvSpPr>
            <a:spLocks noGrp="1"/>
          </p:cNvSpPr>
          <p:nvPr>
            <p:ph type="body" sz="quarter" idx="12"/>
          </p:nvPr>
        </p:nvSpPr>
        <p:spPr>
          <a:xfrm>
            <a:off x="1124446" y="6006300"/>
            <a:ext cx="14404273" cy="429921"/>
          </a:xfrm>
        </p:spPr>
        <p:txBody>
          <a:bodyPr/>
          <a:lstStyle/>
          <a:p>
            <a:endParaRPr lang="en-US" dirty="0"/>
          </a:p>
        </p:txBody>
      </p:sp>
    </p:spTree>
    <p:extLst>
      <p:ext uri="{BB962C8B-B14F-4D97-AF65-F5344CB8AC3E}">
        <p14:creationId xmlns:p14="http://schemas.microsoft.com/office/powerpoint/2010/main" val="2050476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 </a:t>
            </a:r>
            <a:r>
              <a:rPr lang="en-US" dirty="0"/>
              <a:t>Configuring </a:t>
            </a:r>
            <a:r>
              <a:rPr lang="en-US" dirty="0" err="1"/>
              <a:t>haproxy.cfg.erb</a:t>
            </a:r>
            <a:endParaRPr lang="en-US" dirty="0"/>
          </a:p>
        </p:txBody>
      </p:sp>
      <p:sp>
        <p:nvSpPr>
          <p:cNvPr id="3" name="Content Placeholder 2"/>
          <p:cNvSpPr>
            <a:spLocks noGrp="1"/>
          </p:cNvSpPr>
          <p:nvPr>
            <p:ph sz="quarter" idx="10"/>
          </p:nvPr>
        </p:nvSpPr>
        <p:spPr/>
        <p:txBody>
          <a:bodyPr>
            <a:normAutofit/>
          </a:bodyPr>
          <a:lstStyle/>
          <a:p>
            <a:r>
              <a:rPr lang="en-US" sz="1900" dirty="0" smtClean="0">
                <a:latin typeface="Courier New"/>
                <a:cs typeface="Courier New"/>
              </a:rPr>
              <a:t>...</a:t>
            </a:r>
          </a:p>
          <a:p>
            <a:r>
              <a:rPr lang="en-US" sz="1900" dirty="0" smtClean="0">
                <a:latin typeface="Courier New"/>
                <a:cs typeface="Courier New"/>
              </a:rPr>
              <a:t>    </a:t>
            </a:r>
            <a:r>
              <a:rPr lang="en-US" sz="1900" dirty="0" err="1" smtClean="0">
                <a:latin typeface="Courier New"/>
                <a:cs typeface="Courier New"/>
              </a:rPr>
              <a:t>use_backend</a:t>
            </a:r>
            <a:r>
              <a:rPr lang="en-US" sz="1900" dirty="0" smtClean="0">
                <a:latin typeface="Courier New"/>
                <a:cs typeface="Courier New"/>
              </a:rPr>
              <a:t> </a:t>
            </a:r>
            <a:r>
              <a:rPr lang="en-US" sz="1900" dirty="0">
                <a:latin typeface="Courier New"/>
                <a:cs typeface="Courier New"/>
              </a:rPr>
              <a:t>static          if </a:t>
            </a:r>
            <a:r>
              <a:rPr lang="en-US" sz="1900" dirty="0" err="1">
                <a:latin typeface="Courier New"/>
                <a:cs typeface="Courier New"/>
              </a:rPr>
              <a:t>url_static</a:t>
            </a:r>
            <a:endParaRPr lang="en-US" sz="1900" dirty="0">
              <a:latin typeface="Courier New"/>
              <a:cs typeface="Courier New"/>
            </a:endParaRPr>
          </a:p>
          <a:p>
            <a:r>
              <a:rPr lang="en-US" sz="1900" dirty="0">
                <a:latin typeface="Courier New"/>
                <a:cs typeface="Courier New"/>
              </a:rPr>
              <a:t>    </a:t>
            </a:r>
            <a:r>
              <a:rPr lang="en-US" sz="1900" dirty="0" err="1">
                <a:latin typeface="Courier New"/>
                <a:cs typeface="Courier New"/>
              </a:rPr>
              <a:t>default_backend</a:t>
            </a:r>
            <a:r>
              <a:rPr lang="en-US" sz="1900" dirty="0">
                <a:latin typeface="Courier New"/>
                <a:cs typeface="Courier New"/>
              </a:rPr>
              <a:t>             app</a:t>
            </a:r>
          </a:p>
          <a:p>
            <a:endParaRPr lang="en-US" sz="1900" dirty="0">
              <a:latin typeface="Courier New"/>
              <a:cs typeface="Courier New"/>
            </a:endParaRPr>
          </a:p>
          <a:p>
            <a:r>
              <a:rPr lang="en-US" sz="1900" dirty="0">
                <a:latin typeface="Courier New"/>
                <a:cs typeface="Courier New"/>
              </a:rPr>
              <a:t>backend static</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r>
              <a:rPr lang="en-US" sz="1900" dirty="0">
                <a:latin typeface="Courier New"/>
                <a:cs typeface="Courier New"/>
              </a:rPr>
              <a:t>    server      static 127.0.0.1:4331 check</a:t>
            </a:r>
          </a:p>
          <a:p>
            <a:endParaRPr lang="en-US" sz="1900" dirty="0">
              <a:latin typeface="Courier New"/>
              <a:cs typeface="Courier New"/>
            </a:endParaRPr>
          </a:p>
          <a:p>
            <a:r>
              <a:rPr lang="en-US" sz="1900" dirty="0">
                <a:latin typeface="Courier New"/>
                <a:cs typeface="Courier New"/>
              </a:rPr>
              <a:t>backend app</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r>
              <a:rPr lang="en-US" sz="1900" dirty="0">
                <a:latin typeface="Courier New"/>
                <a:cs typeface="Courier New"/>
              </a:rPr>
              <a:t> &lt;% @</a:t>
            </a:r>
            <a:r>
              <a:rPr lang="en-US" sz="1900" dirty="0" err="1">
                <a:latin typeface="Courier New"/>
                <a:cs typeface="Courier New"/>
              </a:rPr>
              <a:t>webservers.each_with_index</a:t>
            </a:r>
            <a:r>
              <a:rPr lang="en-US" sz="1900" dirty="0">
                <a:latin typeface="Courier New"/>
                <a:cs typeface="Courier New"/>
              </a:rPr>
              <a:t> do |web, n| -%&gt;</a:t>
            </a:r>
          </a:p>
          <a:p>
            <a:r>
              <a:rPr lang="en-US" sz="1900" dirty="0">
                <a:latin typeface="Courier New"/>
                <a:cs typeface="Courier New"/>
              </a:rPr>
              <a:t>    server &lt;%= "app#{n}" %&gt; &lt;%= web['cloud']['public_ipv4'] %&gt;:80 weight 1 </a:t>
            </a:r>
            <a:r>
              <a:rPr lang="en-US" sz="1900" dirty="0" err="1">
                <a:latin typeface="Courier New"/>
                <a:cs typeface="Courier New"/>
              </a:rPr>
              <a:t>maxconn</a:t>
            </a:r>
            <a:r>
              <a:rPr lang="en-US" sz="1900" dirty="0">
                <a:latin typeface="Courier New"/>
                <a:cs typeface="Courier New"/>
              </a:rPr>
              <a:t> 100 check</a:t>
            </a:r>
          </a:p>
          <a:p>
            <a:r>
              <a:rPr lang="en-US" sz="1900" dirty="0">
                <a:latin typeface="Courier New"/>
                <a:cs typeface="Courier New"/>
              </a:rPr>
              <a:t> </a:t>
            </a:r>
            <a:r>
              <a:rPr lang="en-US" sz="1900" dirty="0" smtClean="0">
                <a:latin typeface="Courier New"/>
                <a:cs typeface="Courier New"/>
              </a:rPr>
              <a:t>&lt;</a:t>
            </a:r>
            <a:r>
              <a:rPr lang="en-US" sz="1900" dirty="0">
                <a:latin typeface="Courier New"/>
                <a:cs typeface="Courier New"/>
              </a:rPr>
              <a:t>% end -%&gt;</a:t>
            </a:r>
          </a:p>
        </p:txBody>
      </p:sp>
      <p:sp>
        <p:nvSpPr>
          <p:cNvPr id="4" name="Text Placeholder 3"/>
          <p:cNvSpPr>
            <a:spLocks noGrp="1"/>
          </p:cNvSpPr>
          <p:nvPr>
            <p:ph type="body" sz="quarter" idx="11"/>
          </p:nvPr>
        </p:nvSpPr>
        <p:spPr/>
        <p:txBody>
          <a:bodyPr>
            <a:noAutofit/>
          </a:bodyPr>
          <a:lstStyle/>
          <a:p>
            <a:r>
              <a:rPr lang="en-US" sz="3200" dirty="0">
                <a:latin typeface="Courier New"/>
                <a:cs typeface="Courier New"/>
              </a:rPr>
              <a:t>~/cookbooks</a:t>
            </a:r>
            <a:r>
              <a:rPr lang="en-US" sz="3200" dirty="0" smtClean="0">
                <a:latin typeface="Courier New"/>
                <a:cs typeface="Courier New"/>
              </a:rPr>
              <a:t>/</a:t>
            </a:r>
            <a:r>
              <a:rPr lang="en-US" sz="3200" dirty="0" err="1" smtClean="0">
                <a:latin typeface="Courier New"/>
                <a:cs typeface="Courier New"/>
              </a:rPr>
              <a:t>haproxy</a:t>
            </a:r>
            <a:r>
              <a:rPr lang="en-US" sz="3200" dirty="0" smtClean="0">
                <a:latin typeface="Courier New"/>
                <a:cs typeface="Courier New"/>
              </a:rPr>
              <a:t>/</a:t>
            </a:r>
            <a:r>
              <a:rPr lang="en-US" sz="3200" dirty="0">
                <a:latin typeface="Courier New"/>
                <a:cs typeface="Courier New"/>
              </a:rPr>
              <a:t>templates/default</a:t>
            </a:r>
            <a:r>
              <a:rPr lang="en-US" sz="3200" dirty="0" smtClean="0">
                <a:latin typeface="Courier New"/>
                <a:cs typeface="Courier New"/>
              </a:rPr>
              <a:t>/</a:t>
            </a:r>
            <a:r>
              <a:rPr lang="en-US" sz="3200" dirty="0" err="1" smtClean="0">
                <a:latin typeface="Courier New"/>
                <a:cs typeface="Courier New"/>
              </a:rPr>
              <a:t>haproxy.cfg.erb</a:t>
            </a:r>
            <a:endParaRPr lang="en-US" sz="3200" dirty="0">
              <a:latin typeface="Courier New"/>
              <a:cs typeface="Courier New"/>
            </a:endParaRPr>
          </a:p>
        </p:txBody>
      </p:sp>
      <p:sp>
        <p:nvSpPr>
          <p:cNvPr id="13" name="Text Placeholder 12"/>
          <p:cNvSpPr>
            <a:spLocks noGrp="1"/>
          </p:cNvSpPr>
          <p:nvPr>
            <p:ph type="body" sz="quarter" idx="13"/>
          </p:nvPr>
        </p:nvSpPr>
        <p:spPr>
          <a:xfrm>
            <a:off x="1135042" y="6049356"/>
            <a:ext cx="14404273" cy="1205566"/>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48</a:t>
            </a:fld>
            <a:endParaRPr lang="en-US" dirty="0"/>
          </a:p>
        </p:txBody>
      </p:sp>
      <p:sp>
        <p:nvSpPr>
          <p:cNvPr id="11" name="TextBox 10"/>
          <p:cNvSpPr txBox="1"/>
          <p:nvPr/>
        </p:nvSpPr>
        <p:spPr bwMode="white">
          <a:xfrm>
            <a:off x="8523503" y="4328077"/>
            <a:ext cx="6371103" cy="1355304"/>
          </a:xfrm>
          <a:prstGeom prst="rect">
            <a:avLst/>
          </a:prstGeom>
        </p:spPr>
        <p:txBody>
          <a:bodyPr vert="horz" wrap="square" lIns="91440" tIns="91440" rIns="91440" bIns="91440" rtlCol="0">
            <a:normAutofit/>
          </a:bodyPr>
          <a:lstStyle/>
          <a:p>
            <a:r>
              <a:rPr lang="en-US" sz="3600" dirty="0" smtClean="0">
                <a:solidFill>
                  <a:schemeClr val="accent1"/>
                </a:solidFill>
              </a:rPr>
              <a:t>Iterate over the 'webservers</a:t>
            </a:r>
            <a:r>
              <a:rPr lang="en-US" sz="3600" dirty="0">
                <a:solidFill>
                  <a:schemeClr val="accent1"/>
                </a:solidFill>
              </a:rPr>
              <a:t>' </a:t>
            </a:r>
            <a:r>
              <a:rPr lang="en-US" sz="3600" dirty="0" smtClean="0">
                <a:solidFill>
                  <a:schemeClr val="accent1"/>
                </a:solidFill>
              </a:rPr>
              <a:t>and add a line for each</a:t>
            </a:r>
            <a:endParaRPr lang="en-US" sz="3600" dirty="0">
              <a:solidFill>
                <a:schemeClr val="accent1"/>
              </a:solidFill>
            </a:endParaRPr>
          </a:p>
        </p:txBody>
      </p:sp>
    </p:spTree>
    <p:extLst>
      <p:ext uri="{BB962C8B-B14F-4D97-AF65-F5344CB8AC3E}">
        <p14:creationId xmlns:p14="http://schemas.microsoft.com/office/powerpoint/2010/main" val="187471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GE: Scaling up</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load balancer cookbook</a:t>
            </a:r>
            <a:endParaRPr lang="en-US" dirty="0"/>
          </a:p>
          <a:p>
            <a:pPr marL="380990" indent="-380990">
              <a:buFont typeface="Wingdings" charset="2"/>
              <a:buChar char="q"/>
            </a:pPr>
            <a:r>
              <a:rPr lang="en-US" dirty="0"/>
              <a:t>Upload cookbook to Chef Server</a:t>
            </a:r>
          </a:p>
          <a:p>
            <a:pPr marL="380990" indent="-380990">
              <a:buFont typeface="Wingdings" charset="2"/>
              <a:buChar char="q"/>
            </a:pPr>
            <a:r>
              <a:rPr lang="en-US" dirty="0"/>
              <a:t>Bootstrap a new node that runs the load balancer </a:t>
            </a:r>
            <a:r>
              <a:rPr lang="en-US" dirty="0" smtClean="0"/>
              <a:t>cookbook</a:t>
            </a:r>
            <a:endParaRPr lang="en-US" dirty="0"/>
          </a:p>
        </p:txBody>
      </p:sp>
      <p:sp>
        <p:nvSpPr>
          <p:cNvPr id="5" name="Content Placeholder 4"/>
          <p:cNvSpPr>
            <a:spLocks noGrp="1"/>
          </p:cNvSpPr>
          <p:nvPr>
            <p:ph sz="quarter" idx="11"/>
          </p:nvPr>
        </p:nvSpPr>
        <p:spPr/>
        <p:txBody>
          <a:bodyPr>
            <a:normAutofit/>
          </a:bodyPr>
          <a:lstStyle/>
          <a:p>
            <a:r>
              <a:rPr lang="en-US" dirty="0" smtClean="0"/>
              <a:t>Our site has just got super busy with multiple web servers – so we now need a load balancer.</a:t>
            </a:r>
            <a:endParaRPr lang="en-US" dirty="0"/>
          </a:p>
        </p:txBody>
      </p:sp>
    </p:spTree>
    <p:extLst>
      <p:ext uri="{BB962C8B-B14F-4D97-AF65-F5344CB8AC3E}">
        <p14:creationId xmlns:p14="http://schemas.microsoft.com/office/powerpoint/2010/main" val="293979434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smtClean="0">
                <a:latin typeface="Courier New" panose="02070309020205020404" pitchFamily="49" charset="0"/>
                <a:cs typeface="Courier New" panose="02070309020205020404" pitchFamily="49" charset="0"/>
              </a:rPr>
              <a:t>...</a:t>
            </a:r>
          </a:p>
          <a:p>
            <a:r>
              <a:rPr lang="en-US" sz="2200" dirty="0" smtClean="0">
                <a:latin typeface="Courier New" panose="02070309020205020404" pitchFamily="49" charset="0"/>
                <a:cs typeface="Courier New" panose="02070309020205020404" pitchFamily="49" charset="0"/>
              </a:rPr>
              <a:t>54.84.233.7     +    &lt;h2&gt;</a:t>
            </a:r>
            <a:r>
              <a:rPr lang="en-US" sz="2200" dirty="0" err="1" smtClean="0">
                <a:latin typeface="Courier New" panose="02070309020205020404" pitchFamily="49" charset="0"/>
                <a:cs typeface="Courier New" panose="02070309020205020404" pitchFamily="49" charset="0"/>
              </a:rPr>
              <a:t>ipaddress</a:t>
            </a:r>
            <a:r>
              <a:rPr lang="en-US" sz="2200" dirty="0" smtClean="0">
                <a:latin typeface="Courier New" panose="02070309020205020404" pitchFamily="49" charset="0"/>
                <a:cs typeface="Courier New" panose="02070309020205020404" pitchFamily="49" charset="0"/>
              </a:rPr>
              <a:t>: 172.31.29.219&lt;/h2&gt;</a:t>
            </a:r>
          </a:p>
          <a:p>
            <a:r>
              <a:rPr lang="en-US" sz="2200" dirty="0" smtClean="0">
                <a:latin typeface="Courier New" panose="02070309020205020404" pitchFamily="49" charset="0"/>
                <a:cs typeface="Courier New" panose="02070309020205020404" pitchFamily="49" charset="0"/>
              </a:rPr>
              <a:t>54.84.233.7     </a:t>
            </a:r>
            <a:r>
              <a:rPr lang="en-US" sz="2200" dirty="0">
                <a:latin typeface="Courier New" panose="02070309020205020404" pitchFamily="49" charset="0"/>
                <a:cs typeface="Courier New" panose="02070309020205020404" pitchFamily="49" charset="0"/>
              </a:rPr>
              <a:t>+    &lt;h2&gt;hostname: ip-172-31-29-219&lt;/h2&gt;</a:t>
            </a:r>
          </a:p>
          <a:p>
            <a:r>
              <a:rPr lang="en-US" sz="2200" dirty="0">
                <a:latin typeface="Courier New" panose="02070309020205020404" pitchFamily="49" charset="0"/>
                <a:cs typeface="Courier New" panose="02070309020205020404" pitchFamily="49" charset="0"/>
              </a:rPr>
              <a:t>54.84.233.7     +&lt;/body&gt;</a:t>
            </a:r>
          </a:p>
          <a:p>
            <a:r>
              <a:rPr lang="en-US" sz="2200" dirty="0">
                <a:latin typeface="Courier New" panose="02070309020205020404" pitchFamily="49" charset="0"/>
                <a:cs typeface="Courier New" panose="02070309020205020404" pitchFamily="49" charset="0"/>
              </a:rPr>
              <a:t>54.84.233.7     +&lt;/html&gt;</a:t>
            </a:r>
          </a:p>
          <a:p>
            <a:r>
              <a:rPr lang="en-US" sz="2200" dirty="0">
                <a:latin typeface="Courier New" panose="02070309020205020404" pitchFamily="49" charset="0"/>
                <a:cs typeface="Courier New" panose="02070309020205020404" pitchFamily="49" charset="0"/>
              </a:rPr>
              <a:t>54.84.233.7   *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 action enable</a:t>
            </a:r>
          </a:p>
          <a:p>
            <a:r>
              <a:rPr lang="en-US" sz="2200" dirty="0">
                <a:latin typeface="Courier New" panose="02070309020205020404" pitchFamily="49" charset="0"/>
                <a:cs typeface="Courier New" panose="02070309020205020404" pitchFamily="49" charset="0"/>
              </a:rPr>
              <a:t>54.84.233.7     - enable service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54.84.233.7   *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 action start</a:t>
            </a:r>
          </a:p>
          <a:p>
            <a:r>
              <a:rPr lang="en-US" sz="2200" dirty="0">
                <a:latin typeface="Courier New" panose="02070309020205020404" pitchFamily="49" charset="0"/>
                <a:cs typeface="Courier New" panose="02070309020205020404" pitchFamily="49" charset="0"/>
              </a:rPr>
              <a:t>54.84.233.7     - start service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54.84.233.7</a:t>
            </a:r>
          </a:p>
          <a:p>
            <a:r>
              <a:rPr lang="en-US" sz="2200" dirty="0">
                <a:latin typeface="Courier New" panose="02070309020205020404" pitchFamily="49" charset="0"/>
                <a:cs typeface="Courier New" panose="02070309020205020404" pitchFamily="49" charset="0"/>
              </a:rPr>
              <a:t>54.84.233.7 Running handlers:</a:t>
            </a:r>
          </a:p>
          <a:p>
            <a:r>
              <a:rPr lang="en-US" sz="2200" dirty="0">
                <a:latin typeface="Courier New" panose="02070309020205020404" pitchFamily="49" charset="0"/>
                <a:cs typeface="Courier New" panose="02070309020205020404" pitchFamily="49" charset="0"/>
              </a:rPr>
              <a:t>54.84.233.7 Running handlers complete</a:t>
            </a:r>
          </a:p>
          <a:p>
            <a:r>
              <a:rPr lang="en-US" sz="2200" dirty="0">
                <a:latin typeface="Courier New" panose="02070309020205020404" pitchFamily="49" charset="0"/>
                <a:cs typeface="Courier New" panose="02070309020205020404" pitchFamily="49" charset="0"/>
              </a:rPr>
              <a:t>54.84.233.7 Chef Client finished, 4/4 resources updated in 24.447046971 seconds</a:t>
            </a:r>
          </a:p>
        </p:txBody>
      </p:sp>
      <p:sp>
        <p:nvSpPr>
          <p:cNvPr id="3" name="Title 2"/>
          <p:cNvSpPr>
            <a:spLocks noGrp="1"/>
          </p:cNvSpPr>
          <p:nvPr>
            <p:ph type="title"/>
          </p:nvPr>
        </p:nvSpPr>
        <p:spPr/>
        <p:txBody>
          <a:bodyPr/>
          <a:lstStyle/>
          <a:p>
            <a:r>
              <a:rPr lang="en-US" dirty="0"/>
              <a:t>Lab: Lets bootstrap a new node</a:t>
            </a:r>
          </a:p>
        </p:txBody>
      </p:sp>
      <p:sp>
        <p:nvSpPr>
          <p:cNvPr id="4" name="Text Placeholder 3"/>
          <p:cNvSpPr>
            <a:spLocks noGrp="1"/>
          </p:cNvSpPr>
          <p:nvPr>
            <p:ph type="body" sz="quarter" idx="11"/>
          </p:nvPr>
        </p:nvSpPr>
        <p:spPr/>
        <p:txBody>
          <a:bodyPr/>
          <a:lstStyle/>
          <a:p>
            <a:r>
              <a:rPr lang="en-US" sz="2400" dirty="0">
                <a:latin typeface="Courier New" panose="02070309020205020404" pitchFamily="49" charset="0"/>
                <a:cs typeface="Courier New" panose="02070309020205020404" pitchFamily="49" charset="0"/>
              </a:rPr>
              <a:t>$ knife bootstrap </a:t>
            </a:r>
            <a:r>
              <a:rPr lang="en-US" sz="2400" dirty="0" smtClean="0">
                <a:latin typeface="Courier New" panose="02070309020205020404" pitchFamily="49" charset="0"/>
                <a:cs typeface="Courier New" panose="02070309020205020404" pitchFamily="49" charset="0"/>
              </a:rPr>
              <a:t>FQDN -</a:t>
            </a:r>
            <a:r>
              <a:rPr lang="en-US" sz="2400" dirty="0">
                <a:latin typeface="Courier New" panose="02070309020205020404" pitchFamily="49" charset="0"/>
                <a:cs typeface="Courier New" panose="02070309020205020404" pitchFamily="49" charset="0"/>
              </a:rPr>
              <a:t>x USER -P </a:t>
            </a:r>
            <a:r>
              <a:rPr lang="en-US" sz="2400" dirty="0" smtClean="0">
                <a:latin typeface="Courier New" panose="02070309020205020404" pitchFamily="49" charset="0"/>
                <a:cs typeface="Courier New" panose="02070309020205020404" pitchFamily="49" charset="0"/>
              </a:rPr>
              <a:t>PWD -</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sudo</a:t>
            </a:r>
            <a:r>
              <a:rPr lang="en-US" sz="2400" dirty="0">
                <a:latin typeface="Courier New" panose="02070309020205020404" pitchFamily="49" charset="0"/>
                <a:cs typeface="Courier New" panose="02070309020205020404" pitchFamily="49" charset="0"/>
              </a:rPr>
              <a:t> -N </a:t>
            </a:r>
            <a:r>
              <a:rPr lang="en-US" sz="2400" dirty="0" smtClean="0">
                <a:latin typeface="Courier New" panose="02070309020205020404" pitchFamily="49" charset="0"/>
                <a:cs typeface="Courier New" panose="02070309020205020404" pitchFamily="49" charset="0"/>
              </a:rPr>
              <a:t>node2 </a:t>
            </a:r>
            <a:r>
              <a:rPr lang="en-US" sz="2400" dirty="0">
                <a:latin typeface="Courier New" panose="02070309020205020404" pitchFamily="49" charset="0"/>
                <a:cs typeface="Courier New" panose="02070309020205020404" pitchFamily="49" charset="0"/>
              </a:rPr>
              <a:t>–r </a:t>
            </a:r>
            <a:r>
              <a:rPr lang="en-US" sz="2400" dirty="0" smtClean="0">
                <a:latin typeface="Courier New" panose="02070309020205020404" pitchFamily="49" charset="0"/>
                <a:cs typeface="Courier New" panose="02070309020205020404" pitchFamily="49" charset="0"/>
              </a:rPr>
              <a:t>'recipe</a:t>
            </a:r>
            <a:r>
              <a:rPr lang="en-US" sz="2400" dirty="0">
                <a:latin typeface="Courier New" panose="02070309020205020404" pitchFamily="49" charset="0"/>
                <a:cs typeface="Courier New" panose="02070309020205020404" pitchFamily="49" charset="0"/>
              </a:rPr>
              <a:t>[apache</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
        <p:nvSpPr>
          <p:cNvPr id="9" name="Rectangle 8"/>
          <p:cNvSpPr/>
          <p:nvPr/>
        </p:nvSpPr>
        <p:spPr bwMode="auto">
          <a:xfrm>
            <a:off x="11037087" y="1198333"/>
            <a:ext cx="3810210" cy="965822"/>
          </a:xfrm>
          <a:prstGeom prst="rect">
            <a:avLst/>
          </a:prstGeom>
          <a:noFill/>
          <a:ln w="38100" cmpd="sng">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95857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a:t>
            </a:r>
            <a:r>
              <a:rPr lang="en-US" dirty="0" err="1" smtClean="0"/>
              <a:t>haproxy</a:t>
            </a:r>
            <a:r>
              <a:rPr lang="en-US" dirty="0" smtClean="0"/>
              <a:t>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4125084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latin typeface="Courier New" panose="02070309020205020404" pitchFamily="49" charset="0"/>
                <a:cs typeface="Courier New" panose="02070309020205020404" pitchFamily="49" charset="0"/>
              </a:rPr>
              <a:t>$ cd ~/chef-repo/cookbooks/</a:t>
            </a:r>
            <a:r>
              <a:rPr lang="en-US" dirty="0" err="1" smtClean="0">
                <a:latin typeface="Courier New" panose="02070309020205020404" pitchFamily="49" charset="0"/>
                <a:cs typeface="Courier New" panose="02070309020205020404" pitchFamily="49" charset="0"/>
              </a:rPr>
              <a:t>haproxy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2472191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 from source at .</a:t>
            </a:r>
          </a:p>
          <a:p>
            <a:r>
              <a:rPr lang="en-US" dirty="0">
                <a:latin typeface="Courier New" panose="02070309020205020404" pitchFamily="49" charset="0"/>
                <a:cs typeface="Courier New" panose="02070309020205020404" pitchFamily="49" charset="0"/>
              </a:rPr>
              <a:t>Fetching cookbook index from https://</a:t>
            </a:r>
            <a:r>
              <a:rPr lang="en-US" dirty="0" err="1">
                <a:latin typeface="Courier New" panose="02070309020205020404" pitchFamily="49" charset="0"/>
                <a:cs typeface="Courier New" panose="02070309020205020404" pitchFamily="49" charset="0"/>
              </a:rPr>
              <a:t>supermarket.chef.io</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 (0.1.0) from source at .</a:t>
            </a: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3462315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t>
            </a:r>
            <a:r>
              <a:rPr lang="en-US" sz="2000" dirty="0" smtClean="0">
                <a:latin typeface="Courier New" panose="02070309020205020404" pitchFamily="49" charset="0"/>
                <a:cs typeface="Courier New" panose="02070309020205020404" pitchFamily="49" charset="0"/>
              </a:rPr>
              <a:t>0.1.0</a:t>
            </a:r>
            <a:r>
              <a:rPr lang="en-US" sz="2000" dirty="0">
                <a:latin typeface="Courier New" panose="02070309020205020404" pitchFamily="49" charset="0"/>
                <a:cs typeface="Courier New" panose="02070309020205020404" pitchFamily="49" charset="0"/>
              </a:rPr>
              <a:t>) to: 'https://api.opscode.com:443/organizations/ORGNAME'</a:t>
            </a:r>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1177096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apache            0.2.1</a:t>
            </a:r>
          </a:p>
          <a:p>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           0.1.0</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workstation       0.2.1</a:t>
            </a:r>
          </a:p>
        </p:txBody>
      </p:sp>
      <p:sp>
        <p:nvSpPr>
          <p:cNvPr id="3" name="Title 2"/>
          <p:cNvSpPr>
            <a:spLocks noGrp="1"/>
          </p:cNvSpPr>
          <p:nvPr>
            <p:ph type="title"/>
          </p:nvPr>
        </p:nvSpPr>
        <p:spPr/>
        <p:txBody>
          <a:bodyPr/>
          <a:lstStyle/>
          <a:p>
            <a:r>
              <a:rPr lang="en-US" dirty="0"/>
              <a:t>Lab: </a:t>
            </a:r>
            <a:r>
              <a:rPr lang="en-US" dirty="0" smtClean="0"/>
              <a:t>Verify </a:t>
            </a:r>
            <a:r>
              <a:rPr lang="en-US" dirty="0"/>
              <a:t>the Cookbook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cookbook list</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2422769"/>
            <a:ext cx="14431939" cy="128953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092327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GE: Scaling up</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load balancer cookbook</a:t>
            </a:r>
            <a:endParaRPr lang="en-US" dirty="0"/>
          </a:p>
          <a:p>
            <a:pPr marL="380990" indent="-380990">
              <a:buFont typeface="Wingdings" charset="2"/>
              <a:buChar char="ü"/>
            </a:pPr>
            <a:r>
              <a:rPr lang="en-US" dirty="0"/>
              <a:t>Upload cookbook to Chef Server</a:t>
            </a:r>
          </a:p>
          <a:p>
            <a:pPr marL="380990" indent="-380990">
              <a:buFont typeface="Wingdings" charset="2"/>
              <a:buChar char="q"/>
            </a:pPr>
            <a:r>
              <a:rPr lang="en-US" dirty="0"/>
              <a:t>Bootstrap a new node that runs the load balancer </a:t>
            </a:r>
            <a:r>
              <a:rPr lang="en-US" dirty="0" smtClean="0"/>
              <a:t>cookbook</a:t>
            </a:r>
            <a:endParaRPr lang="en-US" dirty="0"/>
          </a:p>
        </p:txBody>
      </p:sp>
      <p:sp>
        <p:nvSpPr>
          <p:cNvPr id="5" name="Content Placeholder 4"/>
          <p:cNvSpPr>
            <a:spLocks noGrp="1"/>
          </p:cNvSpPr>
          <p:nvPr>
            <p:ph sz="quarter" idx="11"/>
          </p:nvPr>
        </p:nvSpPr>
        <p:spPr/>
        <p:txBody>
          <a:bodyPr>
            <a:normAutofit/>
          </a:bodyPr>
          <a:lstStyle/>
          <a:p>
            <a:r>
              <a:rPr lang="en-US" dirty="0"/>
              <a:t>Our site has just got super busy with multiple web </a:t>
            </a:r>
            <a:r>
              <a:rPr lang="en-US" dirty="0" smtClean="0"/>
              <a:t>servers </a:t>
            </a:r>
            <a:r>
              <a:rPr lang="en-US" dirty="0"/>
              <a:t>– so we now need a load balancer.</a:t>
            </a:r>
          </a:p>
        </p:txBody>
      </p:sp>
    </p:spTree>
    <p:extLst>
      <p:ext uri="{BB962C8B-B14F-4D97-AF65-F5344CB8AC3E}">
        <p14:creationId xmlns:p14="http://schemas.microsoft.com/office/powerpoint/2010/main" val="340019620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000" dirty="0" smtClean="0">
                <a:latin typeface="Courier New" panose="02070309020205020404" pitchFamily="49" charset="0"/>
                <a:cs typeface="Courier New" panose="02070309020205020404" pitchFamily="49" charset="0"/>
              </a:rPr>
              <a:t>...</a:t>
            </a:r>
          </a:p>
          <a:p>
            <a:r>
              <a:rPr lang="en-US" sz="2000" dirty="0" smtClean="0">
                <a:latin typeface="Courier New" panose="02070309020205020404" pitchFamily="49" charset="0"/>
                <a:cs typeface="Courier New" panose="02070309020205020404" pitchFamily="49" charset="0"/>
              </a:rPr>
              <a:t>54.88.169.195     -    server  app3 127.0.0.1:5003 check</a:t>
            </a:r>
          </a:p>
          <a:p>
            <a:r>
              <a:rPr lang="en-US" sz="2000" dirty="0" smtClean="0">
                <a:latin typeface="Courier New" panose="02070309020205020404" pitchFamily="49" charset="0"/>
                <a:cs typeface="Courier New" panose="02070309020205020404" pitchFamily="49" charset="0"/>
              </a:rPr>
              <a:t>54.88.169.195     -    server  app4 127.0.0.1:5004 check</a:t>
            </a:r>
          </a:p>
          <a:p>
            <a:r>
              <a:rPr lang="en-US" sz="2000" dirty="0" smtClean="0">
                <a:latin typeface="Courier New" panose="02070309020205020404" pitchFamily="49" charset="0"/>
                <a:cs typeface="Courier New" panose="02070309020205020404" pitchFamily="49" charset="0"/>
              </a:rPr>
              <a:t>54.88.169.195     -</a:t>
            </a:r>
          </a:p>
          <a:p>
            <a:r>
              <a:rPr lang="en-US" sz="2000" dirty="0" smtClean="0">
                <a:latin typeface="Courier New" panose="02070309020205020404" pitchFamily="49" charset="0"/>
                <a:cs typeface="Courier New" panose="02070309020205020404" pitchFamily="49" charset="0"/>
              </a:rPr>
              <a:t>54.88.169.195     </a:t>
            </a:r>
            <a:r>
              <a:rPr lang="en-US" sz="2000" dirty="0">
                <a:latin typeface="Courier New" panose="02070309020205020404" pitchFamily="49" charset="0"/>
                <a:cs typeface="Courier New" panose="02070309020205020404" pitchFamily="49" charset="0"/>
              </a:rPr>
              <a:t>+    server app0 54.88.185.159:80 weight 1 </a:t>
            </a:r>
            <a:r>
              <a:rPr lang="en-US" sz="2000" dirty="0" err="1">
                <a:latin typeface="Courier New" panose="02070309020205020404" pitchFamily="49" charset="0"/>
                <a:cs typeface="Courier New" panose="02070309020205020404" pitchFamily="49" charset="0"/>
              </a:rPr>
              <a:t>maxconn</a:t>
            </a:r>
            <a:r>
              <a:rPr lang="en-US" sz="2000" dirty="0">
                <a:latin typeface="Courier New" panose="02070309020205020404" pitchFamily="49" charset="0"/>
                <a:cs typeface="Courier New" panose="02070309020205020404" pitchFamily="49" charset="0"/>
              </a:rPr>
              <a:t> 100 check</a:t>
            </a:r>
          </a:p>
          <a:p>
            <a:r>
              <a:rPr lang="en-US" sz="2000" dirty="0">
                <a:latin typeface="Courier New" panose="02070309020205020404" pitchFamily="49" charset="0"/>
                <a:cs typeface="Courier New" panose="02070309020205020404" pitchFamily="49" charset="0"/>
              </a:rPr>
              <a:t>54.88.169.195     +    server app1 54.84.233.7:80 weight 1 </a:t>
            </a:r>
            <a:r>
              <a:rPr lang="en-US" sz="2000" dirty="0" err="1">
                <a:latin typeface="Courier New" panose="02070309020205020404" pitchFamily="49" charset="0"/>
                <a:cs typeface="Courier New" panose="02070309020205020404" pitchFamily="49" charset="0"/>
              </a:rPr>
              <a:t>maxconn</a:t>
            </a:r>
            <a:r>
              <a:rPr lang="en-US" sz="2000" dirty="0">
                <a:latin typeface="Courier New" panose="02070309020205020404" pitchFamily="49" charset="0"/>
                <a:cs typeface="Courier New" panose="02070309020205020404" pitchFamily="49" charset="0"/>
              </a:rPr>
              <a:t> 100 check</a:t>
            </a:r>
          </a:p>
          <a:p>
            <a:r>
              <a:rPr lang="en-US" sz="2000" dirty="0">
                <a:latin typeface="Courier New" panose="02070309020205020404" pitchFamily="49" charset="0"/>
                <a:cs typeface="Courier New" panose="02070309020205020404" pitchFamily="49" charset="0"/>
              </a:rPr>
              <a:t>54.88.169.195   *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action start</a:t>
            </a:r>
          </a:p>
          <a:p>
            <a:r>
              <a:rPr lang="en-US" sz="2000" dirty="0">
                <a:latin typeface="Courier New" panose="02070309020205020404" pitchFamily="49" charset="0"/>
                <a:cs typeface="Courier New" panose="02070309020205020404" pitchFamily="49" charset="0"/>
              </a:rPr>
              <a:t>54.88.169.195     - start service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54.88.169.195   *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action enable</a:t>
            </a:r>
          </a:p>
          <a:p>
            <a:r>
              <a:rPr lang="en-US" sz="2000" dirty="0">
                <a:latin typeface="Courier New" panose="02070309020205020404" pitchFamily="49" charset="0"/>
                <a:cs typeface="Courier New" panose="02070309020205020404" pitchFamily="49" charset="0"/>
              </a:rPr>
              <a:t>54.88.169.195     - enable service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54.88.169.195</a:t>
            </a:r>
          </a:p>
          <a:p>
            <a:r>
              <a:rPr lang="en-US" sz="2000" dirty="0">
                <a:latin typeface="Courier New" panose="02070309020205020404" pitchFamily="49" charset="0"/>
                <a:cs typeface="Courier New" panose="02070309020205020404" pitchFamily="49" charset="0"/>
              </a:rPr>
              <a:t>54.88.169.195 Running handlers:</a:t>
            </a:r>
          </a:p>
          <a:p>
            <a:r>
              <a:rPr lang="en-US" sz="2000" dirty="0">
                <a:latin typeface="Courier New" panose="02070309020205020404" pitchFamily="49" charset="0"/>
                <a:cs typeface="Courier New" panose="02070309020205020404" pitchFamily="49" charset="0"/>
              </a:rPr>
              <a:t>54.88.169.195 Running handlers complete</a:t>
            </a:r>
          </a:p>
          <a:p>
            <a:r>
              <a:rPr lang="en-US" sz="2000" dirty="0">
                <a:latin typeface="Courier New" panose="02070309020205020404" pitchFamily="49" charset="0"/>
                <a:cs typeface="Courier New" panose="02070309020205020404" pitchFamily="49" charset="0"/>
              </a:rPr>
              <a:t>54.88.169.195 Chef Client finished, 4/4 resources updated in 11.370356638 seconds</a:t>
            </a:r>
          </a:p>
        </p:txBody>
      </p:sp>
      <p:sp>
        <p:nvSpPr>
          <p:cNvPr id="3" name="Title 2"/>
          <p:cNvSpPr>
            <a:spLocks noGrp="1"/>
          </p:cNvSpPr>
          <p:nvPr>
            <p:ph type="title"/>
          </p:nvPr>
        </p:nvSpPr>
        <p:spPr/>
        <p:txBody>
          <a:bodyPr/>
          <a:lstStyle/>
          <a:p>
            <a:r>
              <a:rPr lang="en-US" dirty="0" smtClean="0"/>
              <a:t>Lab: Bootstrap a Load Balancer Node</a:t>
            </a:r>
            <a:endParaRPr lang="en-US" dirty="0"/>
          </a:p>
        </p:txBody>
      </p:sp>
      <p:sp>
        <p:nvSpPr>
          <p:cNvPr id="4" name="Text Placeholder 3"/>
          <p:cNvSpPr>
            <a:spLocks noGrp="1"/>
          </p:cNvSpPr>
          <p:nvPr>
            <p:ph type="body" sz="quarter" idx="11"/>
          </p:nvPr>
        </p:nvSpPr>
        <p:spPr/>
        <p:txBody>
          <a:bodyPr/>
          <a:lstStyle/>
          <a:p>
            <a:r>
              <a:rPr lang="en-US" sz="2400" dirty="0">
                <a:latin typeface="Courier New" panose="02070309020205020404" pitchFamily="49" charset="0"/>
                <a:cs typeface="Courier New" panose="02070309020205020404" pitchFamily="49" charset="0"/>
              </a:rPr>
              <a:t>$ knife bootstrap FQDN -x USER -P PWD --</a:t>
            </a:r>
            <a:r>
              <a:rPr lang="en-US" sz="2400" dirty="0" err="1">
                <a:latin typeface="Courier New" panose="02070309020205020404" pitchFamily="49" charset="0"/>
                <a:cs typeface="Courier New" panose="02070309020205020404" pitchFamily="49" charset="0"/>
              </a:rPr>
              <a:t>sudo</a:t>
            </a:r>
            <a:r>
              <a:rPr lang="en-US" sz="2400" dirty="0">
                <a:latin typeface="Courier New" panose="02070309020205020404" pitchFamily="49" charset="0"/>
                <a:cs typeface="Courier New" panose="02070309020205020404" pitchFamily="49" charset="0"/>
              </a:rPr>
              <a:t> -N </a:t>
            </a:r>
            <a:r>
              <a:rPr lang="en-US" sz="2400" dirty="0" smtClean="0">
                <a:latin typeface="Courier New" panose="02070309020205020404" pitchFamily="49" charset="0"/>
                <a:cs typeface="Courier New" panose="02070309020205020404" pitchFamily="49" charset="0"/>
              </a:rPr>
              <a:t>node3 </a:t>
            </a:r>
            <a:r>
              <a:rPr lang="en-US" sz="2400" dirty="0">
                <a:latin typeface="Courier New" panose="02070309020205020404" pitchFamily="49" charset="0"/>
                <a:cs typeface="Courier New" panose="02070309020205020404" pitchFamily="49" charset="0"/>
              </a:rPr>
              <a:t>–r 'recipe</a:t>
            </a:r>
            <a:r>
              <a:rPr lang="en-US"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haproxy</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2148337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 Name:   node3</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Environment: _default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FQDN:        ip-172-31-29-217.ec2.internal</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IP:          54.88.169.195</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Run List:    recipe[</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Roles: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Recipes: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::default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Platform:    centos 6.7</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New </a:t>
            </a:r>
            <a:r>
              <a:rPr lang="en-US" dirty="0"/>
              <a:t>Node</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57</a:t>
            </a:fld>
            <a:endParaRPr lang="en-US" dirty="0"/>
          </a:p>
        </p:txBody>
      </p:sp>
      <p:sp>
        <p:nvSpPr>
          <p:cNvPr id="9" name="Rectangle 8"/>
          <p:cNvSpPr/>
          <p:nvPr/>
        </p:nvSpPr>
        <p:spPr bwMode="auto">
          <a:xfrm>
            <a:off x="1122159" y="3985846"/>
            <a:ext cx="14431939" cy="111369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04813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416834" y="4191271"/>
            <a:ext cx="6249311" cy="3724337"/>
          </a:xfrm>
          <a:prstGeom prst="rect">
            <a:avLst/>
          </a:prstGeom>
          <a:ln w="25400">
            <a:solidFill>
              <a:schemeClr val="tx1"/>
            </a:solidFill>
          </a:ln>
        </p:spPr>
      </p:pic>
      <p:pic>
        <p:nvPicPr>
          <p:cNvPr id="2" name="Picture 1"/>
          <p:cNvPicPr>
            <a:picLocks noChangeAspect="1"/>
          </p:cNvPicPr>
          <p:nvPr/>
        </p:nvPicPr>
        <p:blipFill>
          <a:blip r:embed="rId4"/>
          <a:stretch>
            <a:fillRect/>
          </a:stretch>
        </p:blipFill>
        <p:spPr>
          <a:xfrm>
            <a:off x="1413249" y="4196653"/>
            <a:ext cx="6240280" cy="3718955"/>
          </a:xfrm>
          <a:prstGeom prst="rect">
            <a:avLst/>
          </a:prstGeom>
          <a:ln w="25400">
            <a:solidFill>
              <a:schemeClr val="tx1"/>
            </a:solidFill>
          </a:ln>
        </p:spPr>
      </p:pic>
      <p:pic>
        <p:nvPicPr>
          <p:cNvPr id="10" name="Picture 9"/>
          <p:cNvPicPr>
            <a:picLocks noChangeAspect="1"/>
          </p:cNvPicPr>
          <p:nvPr/>
        </p:nvPicPr>
        <p:blipFill>
          <a:blip r:embed="rId5"/>
          <a:stretch>
            <a:fillRect/>
          </a:stretch>
        </p:blipFill>
        <p:spPr>
          <a:xfrm>
            <a:off x="4915965" y="310497"/>
            <a:ext cx="6240280" cy="3718955"/>
          </a:xfrm>
          <a:prstGeom prst="rect">
            <a:avLst/>
          </a:prstGeom>
          <a:ln w="25400">
            <a:solidFill>
              <a:schemeClr val="tx1"/>
            </a:solidFill>
          </a:ln>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26203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4919960" y="289881"/>
            <a:ext cx="6249311" cy="3724337"/>
          </a:xfrm>
          <a:prstGeom prst="rect">
            <a:avLst/>
          </a:prstGeom>
          <a:ln w="25400">
            <a:solidFill>
              <a:schemeClr val="tx1"/>
            </a:solidFill>
          </a:ln>
        </p:spPr>
      </p:pic>
      <p:pic>
        <p:nvPicPr>
          <p:cNvPr id="3" name="Picture 2"/>
          <p:cNvPicPr>
            <a:picLocks noChangeAspect="1"/>
          </p:cNvPicPr>
          <p:nvPr/>
        </p:nvPicPr>
        <p:blipFill>
          <a:blip r:embed="rId3"/>
          <a:stretch>
            <a:fillRect/>
          </a:stretch>
        </p:blipFill>
        <p:spPr>
          <a:xfrm>
            <a:off x="8416834" y="4191271"/>
            <a:ext cx="6249311" cy="3724337"/>
          </a:xfrm>
          <a:prstGeom prst="rect">
            <a:avLst/>
          </a:prstGeom>
          <a:ln w="25400">
            <a:solidFill>
              <a:schemeClr val="tx1"/>
            </a:solidFill>
          </a:ln>
        </p:spPr>
      </p:pic>
      <p:pic>
        <p:nvPicPr>
          <p:cNvPr id="2" name="Picture 1"/>
          <p:cNvPicPr>
            <a:picLocks noChangeAspect="1"/>
          </p:cNvPicPr>
          <p:nvPr/>
        </p:nvPicPr>
        <p:blipFill>
          <a:blip r:embed="rId4"/>
          <a:stretch>
            <a:fillRect/>
          </a:stretch>
        </p:blipFill>
        <p:spPr>
          <a:xfrm>
            <a:off x="1413249" y="4196653"/>
            <a:ext cx="6240280" cy="3718955"/>
          </a:xfrm>
          <a:prstGeom prst="rect">
            <a:avLst/>
          </a:prstGeom>
          <a:ln w="25400">
            <a:solidFill>
              <a:schemeClr val="tx1"/>
            </a:solidFill>
          </a:ln>
        </p:spPr>
      </p:pic>
      <p:cxnSp>
        <p:nvCxnSpPr>
          <p:cNvPr id="8" name="Straight Arrow Connector 7"/>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82586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the Webservers</a:t>
            </a:r>
            <a:endParaRPr lang="en-US" dirty="0"/>
          </a:p>
        </p:txBody>
      </p:sp>
      <p:sp>
        <p:nvSpPr>
          <p:cNvPr id="3" name="Subtitle 2"/>
          <p:cNvSpPr>
            <a:spLocks noGrp="1"/>
          </p:cNvSpPr>
          <p:nvPr>
            <p:ph type="subTitle" idx="1"/>
          </p:nvPr>
        </p:nvSpPr>
        <p:spPr/>
        <p:txBody>
          <a:bodyPr/>
          <a:lstStyle/>
          <a:p>
            <a:r>
              <a:rPr lang="en-US" dirty="0" smtClean="0"/>
              <a:t>To test these web servers we need to find their FQDN or public IP Address </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48964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672443"/>
          </a:xfrm>
        </p:spPr>
        <p:txBody>
          <a:bodyPr>
            <a:normAutofit/>
          </a:bodyPr>
          <a:lstStyle/>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819428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026265"/>
          </a:xfrm>
        </p:spPr>
        <p:txBody>
          <a:bodyPr/>
          <a:lstStyle/>
          <a:p>
            <a:r>
              <a:rPr lang="en-US" dirty="0" smtClean="0"/>
              <a:t>What questions can we help you answer?</a:t>
            </a:r>
          </a:p>
          <a:p>
            <a:endParaRPr lang="en-US" dirty="0"/>
          </a:p>
          <a:p>
            <a:pPr marL="571500" indent="-571500">
              <a:buFont typeface="Arial"/>
              <a:buChar char="•"/>
            </a:pPr>
            <a:r>
              <a:rPr lang="en-US" dirty="0" smtClean="0"/>
              <a:t>Search</a:t>
            </a:r>
          </a:p>
          <a:p>
            <a:pPr marL="571500" indent="-571500">
              <a:buFont typeface="Arial"/>
              <a:buChar char="•"/>
            </a:pPr>
            <a:r>
              <a:rPr lang="en-US" dirty="0" smtClean="0"/>
              <a:t>Passing variables into templates</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39903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77216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latin typeface="Courier New"/>
                <a:cs typeface="Courier New"/>
              </a:rPr>
              <a:t>node1</a:t>
            </a:r>
          </a:p>
          <a:p>
            <a:r>
              <a:rPr lang="en-US" dirty="0" smtClean="0">
                <a:latin typeface="Courier New"/>
                <a:cs typeface="Courier New"/>
              </a:rPr>
              <a:t>node2</a:t>
            </a:r>
            <a:endParaRPr lang="en-US" dirty="0">
              <a:latin typeface="Courier New"/>
              <a:cs typeface="Courier New"/>
            </a:endParaRPr>
          </a:p>
        </p:txBody>
      </p:sp>
      <p:sp>
        <p:nvSpPr>
          <p:cNvPr id="3" name="Title 2"/>
          <p:cNvSpPr>
            <a:spLocks noGrp="1"/>
          </p:cNvSpPr>
          <p:nvPr>
            <p:ph type="title"/>
          </p:nvPr>
        </p:nvSpPr>
        <p:spPr/>
        <p:txBody>
          <a:bodyPr/>
          <a:lstStyle/>
          <a:p>
            <a:r>
              <a:rPr lang="en-US" dirty="0" smtClean="0"/>
              <a:t>Lab: List all our nodes</a:t>
            </a:r>
            <a:endParaRPr lang="en-US" dirty="0"/>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node </a:t>
            </a:r>
            <a:r>
              <a:rPr lang="en-US" dirty="0" smtClean="0">
                <a:latin typeface="Courier New" panose="02070309020205020404" pitchFamily="49" charset="0"/>
                <a:cs typeface="Courier New" panose="02070309020205020404" pitchFamily="49" charset="0"/>
              </a:rPr>
              <a:t>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343860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latin typeface="Courier New"/>
                <a:cs typeface="Courier New"/>
              </a:rPr>
              <a:t>Node Name:   node1</a:t>
            </a:r>
          </a:p>
          <a:p>
            <a:r>
              <a:rPr lang="en-US" dirty="0">
                <a:latin typeface="Courier New"/>
                <a:cs typeface="Courier New"/>
              </a:rPr>
              <a:t>Environment: _default</a:t>
            </a:r>
          </a:p>
          <a:p>
            <a:r>
              <a:rPr lang="en-US" dirty="0">
                <a:latin typeface="Courier New"/>
                <a:cs typeface="Courier New"/>
              </a:rPr>
              <a:t>FQDN:        ip-172-31-29-218.ec2.internal</a:t>
            </a:r>
          </a:p>
          <a:p>
            <a:r>
              <a:rPr lang="en-US" dirty="0">
                <a:latin typeface="Courier New"/>
                <a:cs typeface="Courier New"/>
              </a:rPr>
              <a:t>IP:          54.88.185.159</a:t>
            </a:r>
          </a:p>
          <a:p>
            <a:r>
              <a:rPr lang="en-US" dirty="0">
                <a:latin typeface="Courier New"/>
                <a:cs typeface="Courier New"/>
              </a:rPr>
              <a:t>Run List:    recipe[apache]</a:t>
            </a:r>
          </a:p>
          <a:p>
            <a:r>
              <a:rPr lang="en-US" dirty="0">
                <a:latin typeface="Courier New"/>
                <a:cs typeface="Courier New"/>
              </a:rPr>
              <a:t>Roles:</a:t>
            </a:r>
          </a:p>
          <a:p>
            <a:r>
              <a:rPr lang="en-US" dirty="0">
                <a:latin typeface="Courier New"/>
                <a:cs typeface="Courier New"/>
              </a:rPr>
              <a:t>Recipes:     apache::default, apache::server</a:t>
            </a:r>
          </a:p>
          <a:p>
            <a:r>
              <a:rPr lang="en-US" dirty="0">
                <a:latin typeface="Courier New"/>
                <a:cs typeface="Courier New"/>
              </a:rPr>
              <a:t>Platform:    centos 6.7</a:t>
            </a:r>
          </a:p>
          <a:p>
            <a:r>
              <a:rPr lang="en-US" dirty="0">
                <a:latin typeface="Courier New"/>
                <a:cs typeface="Courier New"/>
              </a:rPr>
              <a:t>Tags:</a:t>
            </a:r>
          </a:p>
        </p:txBody>
      </p:sp>
      <p:sp>
        <p:nvSpPr>
          <p:cNvPr id="3" name="Title 2"/>
          <p:cNvSpPr>
            <a:spLocks noGrp="1"/>
          </p:cNvSpPr>
          <p:nvPr>
            <p:ph type="title"/>
          </p:nvPr>
        </p:nvSpPr>
        <p:spPr/>
        <p:txBody>
          <a:bodyPr>
            <a:normAutofit/>
          </a:bodyPr>
          <a:lstStyle/>
          <a:p>
            <a:r>
              <a:rPr lang="en-US" dirty="0" smtClean="0"/>
              <a:t>GE: View More Information About Node1</a:t>
            </a:r>
            <a:endParaRPr lang="en-US" dirty="0"/>
          </a:p>
        </p:txBody>
      </p:sp>
      <p:sp>
        <p:nvSpPr>
          <p:cNvPr id="4" name="Text Placeholder 3"/>
          <p:cNvSpPr>
            <a:spLocks noGrp="1"/>
          </p:cNvSpPr>
          <p:nvPr>
            <p:ph type="body" sz="quarter" idx="11"/>
          </p:nvPr>
        </p:nvSpPr>
        <p:spPr/>
        <p:txBody>
          <a:bodyPr/>
          <a:lstStyle/>
          <a:p>
            <a:r>
              <a:rPr lang="en-US" dirty="0" smtClean="0">
                <a:latin typeface="Courier New"/>
                <a:cs typeface="Courier New"/>
              </a:rPr>
              <a:t>$ knife node show node1</a:t>
            </a:r>
            <a:endParaRPr lang="en-US" dirty="0">
              <a:latin typeface="Courier New"/>
              <a:cs typeface="Courier New"/>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
        <p:nvSpPr>
          <p:cNvPr id="10" name="Rectangle 9"/>
          <p:cNvSpPr/>
          <p:nvPr/>
        </p:nvSpPr>
        <p:spPr bwMode="auto">
          <a:xfrm>
            <a:off x="962712" y="3707788"/>
            <a:ext cx="8070390" cy="525354"/>
          </a:xfrm>
          <a:prstGeom prst="rect">
            <a:avLst/>
          </a:prstGeom>
          <a:noFill/>
          <a:ln w="38100" cmpd="sng">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96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 Name:   node2</a:t>
            </a:r>
          </a:p>
          <a:p>
            <a:r>
              <a:rPr lang="en-US" dirty="0">
                <a:latin typeface="Courier New" panose="02070309020205020404" pitchFamily="49" charset="0"/>
                <a:cs typeface="Courier New" panose="02070309020205020404" pitchFamily="49" charset="0"/>
              </a:rPr>
              <a:t>Environment: _default</a:t>
            </a:r>
          </a:p>
          <a:p>
            <a:r>
              <a:rPr lang="en-US" dirty="0">
                <a:latin typeface="Courier New" panose="02070309020205020404" pitchFamily="49" charset="0"/>
                <a:cs typeface="Courier New" panose="02070309020205020404" pitchFamily="49" charset="0"/>
              </a:rPr>
              <a:t>FQDN:        ip-172-31-29-219.ec2.internal</a:t>
            </a:r>
          </a:p>
          <a:p>
            <a:r>
              <a:rPr lang="en-US" dirty="0">
                <a:latin typeface="Courier New" panose="02070309020205020404" pitchFamily="49" charset="0"/>
                <a:cs typeface="Courier New" panose="02070309020205020404" pitchFamily="49" charset="0"/>
              </a:rPr>
              <a:t>IP:          54.84.233.7</a:t>
            </a:r>
          </a:p>
          <a:p>
            <a:r>
              <a:rPr lang="en-US" dirty="0">
                <a:latin typeface="Courier New" panose="02070309020205020404" pitchFamily="49" charset="0"/>
                <a:cs typeface="Courier New" panose="02070309020205020404" pitchFamily="49" charset="0"/>
              </a:rPr>
              <a:t>Run List:    recipe[apache]</a:t>
            </a:r>
          </a:p>
          <a:p>
            <a:r>
              <a:rPr lang="en-US" dirty="0">
                <a:latin typeface="Courier New" panose="02070309020205020404" pitchFamily="49" charset="0"/>
                <a:cs typeface="Courier New" panose="02070309020205020404" pitchFamily="49" charset="0"/>
              </a:rPr>
              <a:t>Roles:</a:t>
            </a:r>
          </a:p>
          <a:p>
            <a:r>
              <a:rPr lang="en-US" dirty="0">
                <a:latin typeface="Courier New" panose="02070309020205020404" pitchFamily="49" charset="0"/>
                <a:cs typeface="Courier New" panose="02070309020205020404" pitchFamily="49" charset="0"/>
              </a:rPr>
              <a:t>Recipes:     apache::default, apache::server</a:t>
            </a:r>
          </a:p>
          <a:p>
            <a:r>
              <a:rPr lang="en-US" dirty="0">
                <a:latin typeface="Courier New" panose="02070309020205020404" pitchFamily="49" charset="0"/>
                <a:cs typeface="Courier New" panose="02070309020205020404" pitchFamily="49" charset="0"/>
              </a:rPr>
              <a:t>Platform:    centos 6.7</a:t>
            </a:r>
          </a:p>
          <a:p>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GE: View More Information About </a:t>
            </a:r>
            <a:r>
              <a:rPr lang="en-US" dirty="0" smtClean="0"/>
              <a:t>Node2</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
        <p:nvSpPr>
          <p:cNvPr id="10" name="Rectangle 9"/>
          <p:cNvSpPr/>
          <p:nvPr/>
        </p:nvSpPr>
        <p:spPr bwMode="auto">
          <a:xfrm>
            <a:off x="962712" y="3707788"/>
            <a:ext cx="8070390" cy="525354"/>
          </a:xfrm>
          <a:prstGeom prst="rect">
            <a:avLst/>
          </a:prstGeom>
          <a:noFill/>
          <a:ln w="38100" cmpd="sng">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6121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23906</TotalTime>
  <Words>5738</Words>
  <Application>Microsoft Macintosh PowerPoint</Application>
  <PresentationFormat>Custom</PresentationFormat>
  <Paragraphs>816</Paragraphs>
  <Slides>62</Slides>
  <Notes>47</Notes>
  <HiddenSlides>2</HiddenSlides>
  <MMClips>0</MMClips>
  <ScaleCrop>false</ScaleCrop>
  <HeadingPairs>
    <vt:vector size="4" baseType="variant">
      <vt:variant>
        <vt:lpstr>Theme</vt:lpstr>
      </vt:variant>
      <vt:variant>
        <vt:i4>1</vt:i4>
      </vt:variant>
      <vt:variant>
        <vt:lpstr>Slide Titles</vt:lpstr>
      </vt:variant>
      <vt:variant>
        <vt:i4>62</vt:i4>
      </vt:variant>
    </vt:vector>
  </HeadingPairs>
  <TitlesOfParts>
    <vt:vector size="63" baseType="lpstr">
      <vt:lpstr>ChefDk3.2Template</vt:lpstr>
      <vt:lpstr>Template Variables &amp; Search</vt:lpstr>
      <vt:lpstr>Objectives</vt:lpstr>
      <vt:lpstr>Manage multiple nodes</vt:lpstr>
      <vt:lpstr>Lab: Lets bootstrap a new node</vt:lpstr>
      <vt:lpstr>Lab: Lets bootstrap a new node</vt:lpstr>
      <vt:lpstr>Test the Webservers</vt:lpstr>
      <vt:lpstr>Lab: List all our nodes</vt:lpstr>
      <vt:lpstr>GE: View More Information About Node1</vt:lpstr>
      <vt:lpstr>GE: View More Information About Node2</vt:lpstr>
      <vt:lpstr>GE: Testing our websites</vt:lpstr>
      <vt:lpstr>How do we see detail across all nodes?</vt:lpstr>
      <vt:lpstr>How do we see detail across all nodes?</vt:lpstr>
      <vt:lpstr>Search</vt:lpstr>
      <vt:lpstr>The Chef Server and Search</vt:lpstr>
      <vt:lpstr>The Chef Server and Search</vt:lpstr>
      <vt:lpstr>What is search?</vt:lpstr>
      <vt:lpstr>GE: View information for all nodes</vt:lpstr>
      <vt:lpstr>GE: Narrow the search</vt:lpstr>
      <vt:lpstr>Query Syntax</vt:lpstr>
      <vt:lpstr>Remember what you're searching for!</vt:lpstr>
      <vt:lpstr>Back to our websites…</vt:lpstr>
      <vt:lpstr>Back to our websites…</vt:lpstr>
      <vt:lpstr>Two webservers, one browser</vt:lpstr>
      <vt:lpstr>Load balancer</vt:lpstr>
      <vt:lpstr>GE: Scaling up</vt:lpstr>
      <vt:lpstr>GE: Generate HAProxy Cookbook </vt:lpstr>
      <vt:lpstr>GE: Edit haproxy cookbook's default recipe</vt:lpstr>
      <vt:lpstr>GE: Edit haproxy cookbook's default recipe</vt:lpstr>
      <vt:lpstr>Reconfigure HAProxy</vt:lpstr>
      <vt:lpstr>GE: Generate the Template</vt:lpstr>
      <vt:lpstr>GE: Configuring haproxy.cfg.erb</vt:lpstr>
      <vt:lpstr>HAProxy Configuration should look like this</vt:lpstr>
      <vt:lpstr>HAProxy Configuration should look like this</vt:lpstr>
      <vt:lpstr>HAProxy Configuration should look like this</vt:lpstr>
      <vt:lpstr>HAProxy Configuration should look like this</vt:lpstr>
      <vt:lpstr>Heuston, we have a problem!</vt:lpstr>
      <vt:lpstr>Amazon EC2 Instances</vt:lpstr>
      <vt:lpstr>PowerPoint Presentation</vt:lpstr>
      <vt:lpstr>GE: Capture Node's Public Host Name and IP</vt:lpstr>
      <vt:lpstr>GE: Capture Node's Public Host Name and IP</vt:lpstr>
      <vt:lpstr>GE: View EC2 information for all nodes</vt:lpstr>
      <vt:lpstr>GE: View Public IP for all nodes</vt:lpstr>
      <vt:lpstr>HAProxy Configuration should look like this</vt:lpstr>
      <vt:lpstr>GE: Edit haproxy cookbook's default recipe</vt:lpstr>
      <vt:lpstr>GE: Edit haproxy cookbook's default recipe</vt:lpstr>
      <vt:lpstr>GE: Edit haproxy cookbook's default recipe</vt:lpstr>
      <vt:lpstr>GE: Configuring haproxy.cfg.erb</vt:lpstr>
      <vt:lpstr>GE: Configuring haproxy.cfg.erb</vt:lpstr>
      <vt:lpstr>GE: Scaling up</vt:lpstr>
      <vt:lpstr>Lab: Upload the Cookbook</vt:lpstr>
      <vt:lpstr>Lab: Upload the Cookbook</vt:lpstr>
      <vt:lpstr>Lab: Upload the Cookbook</vt:lpstr>
      <vt:lpstr>Lab: Upload the Cookbook</vt:lpstr>
      <vt:lpstr>Lab: Verify the Cookbook Upload</vt:lpstr>
      <vt:lpstr>GE: Scaling up</vt:lpstr>
      <vt:lpstr>Lab: Bootstrap a Load Balancer Node</vt:lpstr>
      <vt:lpstr>Lab: Validate the New Node</vt:lpstr>
      <vt:lpstr>PowerPoint Presentation</vt:lpstr>
      <vt:lpstr>PowerPoint Presentation</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John Fitzpatrick</cp:lastModifiedBy>
  <cp:revision>2353</cp:revision>
  <cp:lastPrinted>2015-02-07T23:49:10Z</cp:lastPrinted>
  <dcterms:created xsi:type="dcterms:W3CDTF">2012-09-13T17:36:07Z</dcterms:created>
  <dcterms:modified xsi:type="dcterms:W3CDTF">2015-11-02T10:51:39Z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